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</p:sldMasterIdLst>
  <p:notesMasterIdLst>
    <p:notesMasterId r:id="rId19"/>
  </p:notesMasterIdLst>
  <p:sldIdLst>
    <p:sldId id="10496" r:id="rId5"/>
    <p:sldId id="10477" r:id="rId6"/>
    <p:sldId id="2146848049" r:id="rId7"/>
    <p:sldId id="2146848050" r:id="rId8"/>
    <p:sldId id="2146848051" r:id="rId9"/>
    <p:sldId id="2146848052" r:id="rId10"/>
    <p:sldId id="2146848053" r:id="rId11"/>
    <p:sldId id="2146848054" r:id="rId12"/>
    <p:sldId id="2146848055" r:id="rId13"/>
    <p:sldId id="2146848056" r:id="rId14"/>
    <p:sldId id="2146848057" r:id="rId15"/>
    <p:sldId id="2146848060" r:id="rId16"/>
    <p:sldId id="2146848061" r:id="rId17"/>
    <p:sldId id="2146848062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4A554CC-B1D0-582C-4341-BC8725BC3949}" name="Damien DUMAS" initials="DD" userId="S::Damien.DUMAS@apicil.com::e343ad63-0cf1-4f21-84f3-bf78ea85797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0E7C"/>
    <a:srgbClr val="621C65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6" autoAdjust="0"/>
    <p:restoredTop sz="94933" autoAdjust="0"/>
  </p:normalViewPr>
  <p:slideViewPr>
    <p:cSldViewPr snapToGrid="0">
      <p:cViewPr varScale="1">
        <p:scale>
          <a:sx n="77" d="100"/>
          <a:sy n="77" d="100"/>
        </p:scale>
        <p:origin x="8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B9198-0BD1-4B8F-9A9D-0B5846A8D121}" type="datetimeFigureOut">
              <a:rPr lang="fr-FR" smtClean="0"/>
              <a:t>18/02/2025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0FA8B-9D56-4FCF-B188-959DBD52CF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5074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20FA8B-9D56-4FCF-B188-959DBD52CF6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2145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20FA8B-9D56-4FCF-B188-959DBD52CF6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6703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20FA8B-9D56-4FCF-B188-959DBD52CF6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108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69F29B-2F9F-17D6-D754-04BCC8693C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9341AE5-BE26-A6BC-31B6-08062F1BB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54637A-ED85-8457-B810-CEB7BB409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C6D6-8479-46E7-873A-78BA4E2F04A3}" type="datetimeFigureOut">
              <a:rPr lang="fr-FR" smtClean="0"/>
              <a:t>18/02/2025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292C5F-4900-A3B1-C215-213C2F282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CF21E1-A97A-5619-C577-3A8C5A9EB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93DD-E54B-44CD-94B6-C389E5E00E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7659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15F0E6-4F9A-DC96-354F-D9CE92423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60A65C8-CBD1-1485-657F-AAF88C5C67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AC4AE6-9C53-EB9B-7108-4DF2A70AE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C6D6-8479-46E7-873A-78BA4E2F04A3}" type="datetimeFigureOut">
              <a:rPr lang="fr-FR" smtClean="0"/>
              <a:t>18/02/2025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3D6937-8820-7B54-4EC0-08BCDA195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D3A308-778C-A7BF-65BB-B31613A03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93DD-E54B-44CD-94B6-C389E5E00E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585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A1B0659-8A8D-D669-03D5-7A9475DEA3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6724FAB-5FD8-4134-72C6-EA423FA48B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CCBB4F-A177-6E9B-FFF9-F6689CC03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C6D6-8479-46E7-873A-78BA4E2F04A3}" type="datetimeFigureOut">
              <a:rPr lang="fr-FR" smtClean="0"/>
              <a:t>18/02/2025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652396-E5F5-C8E1-B912-0C3E22AC6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85B58B-7E83-11AF-67AE-2D42B8CBF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93DD-E54B-44CD-94B6-C389E5E00E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842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ersonne, intérieur&#10;&#10;Description générée automatiquement">
            <a:extLst>
              <a:ext uri="{FF2B5EF4-FFF2-40B4-BE49-F238E27FC236}">
                <a16:creationId xmlns:a16="http://schemas.microsoft.com/office/drawing/2014/main" id="{40850D7C-41B5-58B0-775F-6BBD286E7B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325" y="-32297"/>
            <a:ext cx="6336000" cy="6336000"/>
          </a:xfrm>
          <a:prstGeom prst="rect">
            <a:avLst/>
          </a:prstGeom>
        </p:spPr>
      </p:pic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7D727F66-2668-48D4-9106-7C916908B1AD}"/>
              </a:ext>
            </a:extLst>
          </p:cNvPr>
          <p:cNvCxnSpPr>
            <a:cxnSpLocks/>
          </p:cNvCxnSpPr>
          <p:nvPr userDrawn="1"/>
        </p:nvCxnSpPr>
        <p:spPr>
          <a:xfrm flipV="1">
            <a:off x="1112776" y="6461342"/>
            <a:ext cx="0" cy="180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299EE6FE-EDBF-403B-A083-D6E5D6E7A0CC}"/>
              </a:ext>
            </a:extLst>
          </p:cNvPr>
          <p:cNvSpPr txBox="1"/>
          <p:nvPr userDrawn="1"/>
        </p:nvSpPr>
        <p:spPr>
          <a:xfrm>
            <a:off x="582164" y="6435926"/>
            <a:ext cx="4837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3E85EE9-FFDE-CD46-85E3-6A2522C548D6}" type="slidenum">
              <a:rPr lang="fr-FR" sz="900" smtClean="0"/>
              <a:pPr algn="r"/>
              <a:t>‹N°›</a:t>
            </a:fld>
            <a:endParaRPr lang="fr-FR" sz="900"/>
          </a:p>
        </p:txBody>
      </p:sp>
      <p:pic>
        <p:nvPicPr>
          <p:cNvPr id="29" name="Image 28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12685C56-5304-402D-AAEC-6D9D1E720C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34650" y="6461342"/>
            <a:ext cx="1012596" cy="280272"/>
          </a:xfrm>
          <a:prstGeom prst="rect">
            <a:avLst/>
          </a:prstGeom>
        </p:spPr>
      </p:pic>
      <p:sp>
        <p:nvSpPr>
          <p:cNvPr id="30" name="Titre 1">
            <a:extLst>
              <a:ext uri="{FF2B5EF4-FFF2-40B4-BE49-F238E27FC236}">
                <a16:creationId xmlns:a16="http://schemas.microsoft.com/office/drawing/2014/main" id="{A2199547-2B8B-4A08-8064-E0BC56CB4E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5569" y="3044419"/>
            <a:ext cx="5532881" cy="777505"/>
          </a:xfrm>
        </p:spPr>
        <p:txBody>
          <a:bodyPr lIns="36000" tIns="36000" rIns="36000" bIns="36000" anchor="b">
            <a:normAutofit/>
          </a:bodyPr>
          <a:lstStyle>
            <a:lvl1pPr marL="0" algn="ctr" defTabSz="914377" rtl="0" eaLnBrk="1" latinLnBrk="0" hangingPunct="1">
              <a:defRPr lang="fr-FR" sz="2400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CLIQUEZ ICI POUR AJOUTER LE TITRE DE LA PRÉSENTATION </a:t>
            </a:r>
          </a:p>
        </p:txBody>
      </p:sp>
      <p:sp>
        <p:nvSpPr>
          <p:cNvPr id="31" name="Espace réservé du pied de page 4">
            <a:extLst>
              <a:ext uri="{FF2B5EF4-FFF2-40B4-BE49-F238E27FC236}">
                <a16:creationId xmlns:a16="http://schemas.microsoft.com/office/drawing/2014/main" id="{4317DB0C-D0E7-41EE-A709-FF28722D8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6023" y="6380881"/>
            <a:ext cx="5556660" cy="365125"/>
          </a:xfrm>
        </p:spPr>
        <p:txBody>
          <a:bodyPr/>
          <a:lstStyle>
            <a:lvl1pPr algn="l">
              <a:defRPr lang="fr-FR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Titre de la présentation - Niveau de confidentialité</a:t>
            </a:r>
          </a:p>
        </p:txBody>
      </p:sp>
      <p:sp>
        <p:nvSpPr>
          <p:cNvPr id="32" name="Espace réservé de la date 3">
            <a:extLst>
              <a:ext uri="{FF2B5EF4-FFF2-40B4-BE49-F238E27FC236}">
                <a16:creationId xmlns:a16="http://schemas.microsoft.com/office/drawing/2014/main" id="{16CF8E18-E57E-4826-AD1E-68CEA01771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64338" y="6380102"/>
            <a:ext cx="1162791" cy="365125"/>
          </a:xfrm>
        </p:spPr>
        <p:txBody>
          <a:bodyPr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6015EEB-4E89-D842-82C0-917381E11A3E}" type="datetime1">
              <a:rPr lang="fr-FR" smtClean="0"/>
              <a:t>18/02/2025</a:t>
            </a:fld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FA88F43-FF9D-49AE-8DE9-D34DFC1B1CA2}"/>
              </a:ext>
            </a:extLst>
          </p:cNvPr>
          <p:cNvSpPr>
            <a:spLocks/>
          </p:cNvSpPr>
          <p:nvPr userDrawn="1"/>
        </p:nvSpPr>
        <p:spPr>
          <a:xfrm>
            <a:off x="11616333" y="575913"/>
            <a:ext cx="576000" cy="576000"/>
          </a:xfrm>
          <a:prstGeom prst="rect">
            <a:avLst/>
          </a:prstGeom>
          <a:solidFill>
            <a:srgbClr val="BA1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8026111-7889-4861-BE81-5E4F9F83AE52}"/>
              </a:ext>
            </a:extLst>
          </p:cNvPr>
          <p:cNvSpPr>
            <a:spLocks/>
          </p:cNvSpPr>
          <p:nvPr userDrawn="1"/>
        </p:nvSpPr>
        <p:spPr>
          <a:xfrm>
            <a:off x="9309796" y="6281569"/>
            <a:ext cx="576000" cy="576000"/>
          </a:xfrm>
          <a:prstGeom prst="rect">
            <a:avLst/>
          </a:prstGeom>
          <a:solidFill>
            <a:srgbClr val="BA1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841DEA8-77A2-48A8-9ACF-EC03A37AC924}"/>
              </a:ext>
            </a:extLst>
          </p:cNvPr>
          <p:cNvSpPr>
            <a:spLocks/>
          </p:cNvSpPr>
          <p:nvPr userDrawn="1"/>
        </p:nvSpPr>
        <p:spPr>
          <a:xfrm>
            <a:off x="11616333" y="5107264"/>
            <a:ext cx="576000" cy="57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E985E27-2B41-4EB9-A1E8-7AD16E5B9CCF}"/>
              </a:ext>
            </a:extLst>
          </p:cNvPr>
          <p:cNvSpPr>
            <a:spLocks/>
          </p:cNvSpPr>
          <p:nvPr userDrawn="1"/>
        </p:nvSpPr>
        <p:spPr>
          <a:xfrm>
            <a:off x="11616333" y="4528755"/>
            <a:ext cx="576000" cy="576000"/>
          </a:xfrm>
          <a:prstGeom prst="rect">
            <a:avLst/>
          </a:prstGeom>
          <a:solidFill>
            <a:srgbClr val="2D5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10AA333-F2CC-47C6-AB5B-8E1C06CFBBEB}"/>
              </a:ext>
            </a:extLst>
          </p:cNvPr>
          <p:cNvSpPr>
            <a:spLocks/>
          </p:cNvSpPr>
          <p:nvPr userDrawn="1"/>
        </p:nvSpPr>
        <p:spPr>
          <a:xfrm>
            <a:off x="5128989" y="-613"/>
            <a:ext cx="576000" cy="576000"/>
          </a:xfrm>
          <a:prstGeom prst="rect">
            <a:avLst/>
          </a:prstGeom>
          <a:solidFill>
            <a:srgbClr val="BA1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EC8BC3A-7695-4684-84B4-035904174561}"/>
              </a:ext>
            </a:extLst>
          </p:cNvPr>
          <p:cNvSpPr>
            <a:spLocks/>
          </p:cNvSpPr>
          <p:nvPr userDrawn="1"/>
        </p:nvSpPr>
        <p:spPr>
          <a:xfrm>
            <a:off x="10469576" y="-613"/>
            <a:ext cx="576000" cy="576000"/>
          </a:xfrm>
          <a:prstGeom prst="rect">
            <a:avLst/>
          </a:prstGeom>
          <a:solidFill>
            <a:srgbClr val="E42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A9210AF-7510-4DC2-A9C2-E6EA4A38DA23}"/>
              </a:ext>
            </a:extLst>
          </p:cNvPr>
          <p:cNvSpPr>
            <a:spLocks/>
          </p:cNvSpPr>
          <p:nvPr userDrawn="1"/>
        </p:nvSpPr>
        <p:spPr>
          <a:xfrm>
            <a:off x="11042904" y="-613"/>
            <a:ext cx="576000" cy="576000"/>
          </a:xfrm>
          <a:prstGeom prst="rect">
            <a:avLst/>
          </a:prstGeom>
          <a:solidFill>
            <a:srgbClr val="B40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1FD11E8-A003-4653-ADFF-632A7C5020E0}"/>
              </a:ext>
            </a:extLst>
          </p:cNvPr>
          <p:cNvSpPr>
            <a:spLocks/>
          </p:cNvSpPr>
          <p:nvPr userDrawn="1"/>
        </p:nvSpPr>
        <p:spPr>
          <a:xfrm>
            <a:off x="11616333" y="-613"/>
            <a:ext cx="576000" cy="576000"/>
          </a:xfrm>
          <a:prstGeom prst="rect">
            <a:avLst/>
          </a:prstGeom>
          <a:solidFill>
            <a:srgbClr val="621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rgbClr val="6E4596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7FC355B-A506-4962-A831-5B596BE1D3CF}"/>
              </a:ext>
            </a:extLst>
          </p:cNvPr>
          <p:cNvSpPr>
            <a:spLocks/>
          </p:cNvSpPr>
          <p:nvPr userDrawn="1"/>
        </p:nvSpPr>
        <p:spPr>
          <a:xfrm>
            <a:off x="5702836" y="-613"/>
            <a:ext cx="576000" cy="576000"/>
          </a:xfrm>
          <a:prstGeom prst="rect">
            <a:avLst/>
          </a:prstGeom>
          <a:solidFill>
            <a:srgbClr val="621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767B4A9-6397-4B50-AAF7-62C4EF95FE8E}"/>
              </a:ext>
            </a:extLst>
          </p:cNvPr>
          <p:cNvSpPr>
            <a:spLocks/>
          </p:cNvSpPr>
          <p:nvPr userDrawn="1"/>
        </p:nvSpPr>
        <p:spPr>
          <a:xfrm>
            <a:off x="5702836" y="5096442"/>
            <a:ext cx="576000" cy="57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CE5AEE8-3167-4295-88C7-085382BF1B3F}"/>
              </a:ext>
            </a:extLst>
          </p:cNvPr>
          <p:cNvSpPr>
            <a:spLocks/>
          </p:cNvSpPr>
          <p:nvPr userDrawn="1"/>
        </p:nvSpPr>
        <p:spPr>
          <a:xfrm>
            <a:off x="1887" y="-7951"/>
            <a:ext cx="576000" cy="576000"/>
          </a:xfrm>
          <a:prstGeom prst="rect">
            <a:avLst/>
          </a:pr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7FA7B02-5268-480C-BABA-836980B55222}"/>
              </a:ext>
            </a:extLst>
          </p:cNvPr>
          <p:cNvSpPr>
            <a:spLocks/>
          </p:cNvSpPr>
          <p:nvPr userDrawn="1"/>
        </p:nvSpPr>
        <p:spPr>
          <a:xfrm>
            <a:off x="6163" y="5705569"/>
            <a:ext cx="576000" cy="576000"/>
          </a:xfrm>
          <a:prstGeom prst="rect">
            <a:avLst/>
          </a:prstGeom>
          <a:solidFill>
            <a:srgbClr val="2D5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rgbClr val="6E4596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0D25559-975C-44BC-9F4F-C2B383E2D85C}"/>
              </a:ext>
            </a:extLst>
          </p:cNvPr>
          <p:cNvSpPr>
            <a:spLocks/>
          </p:cNvSpPr>
          <p:nvPr userDrawn="1"/>
        </p:nvSpPr>
        <p:spPr>
          <a:xfrm>
            <a:off x="582163" y="-7951"/>
            <a:ext cx="576000" cy="57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EF42564-0AE4-4747-BD05-944BA949B8FF}"/>
              </a:ext>
            </a:extLst>
          </p:cNvPr>
          <p:cNvSpPr>
            <a:spLocks/>
          </p:cNvSpPr>
          <p:nvPr userDrawn="1"/>
        </p:nvSpPr>
        <p:spPr>
          <a:xfrm>
            <a:off x="7240" y="568049"/>
            <a:ext cx="576000" cy="576000"/>
          </a:xfrm>
          <a:prstGeom prst="rect">
            <a:avLst/>
          </a:prstGeom>
          <a:solidFill>
            <a:srgbClr val="AC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3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FB13CC36-ABD4-E76D-40F1-59188354A1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196" y="1151913"/>
            <a:ext cx="3127199" cy="95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BAADE51-FEFA-ACED-5137-9DF5CD4657E0}"/>
              </a:ext>
            </a:extLst>
          </p:cNvPr>
          <p:cNvSpPr>
            <a:spLocks/>
          </p:cNvSpPr>
          <p:nvPr userDrawn="1"/>
        </p:nvSpPr>
        <p:spPr>
          <a:xfrm>
            <a:off x="0" y="6281782"/>
            <a:ext cx="576000" cy="576000"/>
          </a:xfrm>
          <a:prstGeom prst="rect">
            <a:avLst/>
          </a:prstGeom>
          <a:solidFill>
            <a:srgbClr val="134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BB4E68-CCC7-C51E-8D6B-7DC47388C8BF}"/>
              </a:ext>
            </a:extLst>
          </p:cNvPr>
          <p:cNvSpPr>
            <a:spLocks/>
          </p:cNvSpPr>
          <p:nvPr userDrawn="1"/>
        </p:nvSpPr>
        <p:spPr>
          <a:xfrm>
            <a:off x="9309796" y="6281569"/>
            <a:ext cx="576000" cy="576000"/>
          </a:xfrm>
          <a:prstGeom prst="rect">
            <a:avLst/>
          </a:prstGeom>
          <a:solidFill>
            <a:srgbClr val="2D5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CAA569-1FB8-7533-F501-7CEC3415D7F5}"/>
              </a:ext>
            </a:extLst>
          </p:cNvPr>
          <p:cNvSpPr>
            <a:spLocks/>
          </p:cNvSpPr>
          <p:nvPr userDrawn="1"/>
        </p:nvSpPr>
        <p:spPr>
          <a:xfrm>
            <a:off x="11613643" y="5705569"/>
            <a:ext cx="576000" cy="57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96BEE3CD-0E98-25EF-3D16-E482C50B125F}"/>
              </a:ext>
            </a:extLst>
          </p:cNvPr>
          <p:cNvCxnSpPr>
            <a:cxnSpLocks/>
          </p:cNvCxnSpPr>
          <p:nvPr userDrawn="1"/>
        </p:nvCxnSpPr>
        <p:spPr>
          <a:xfrm flipV="1">
            <a:off x="1112776" y="6461342"/>
            <a:ext cx="0" cy="180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6B57D76F-AB61-54C6-D600-8FBDCDE0EE2D}"/>
              </a:ext>
            </a:extLst>
          </p:cNvPr>
          <p:cNvSpPr txBox="1"/>
          <p:nvPr userDrawn="1"/>
        </p:nvSpPr>
        <p:spPr>
          <a:xfrm>
            <a:off x="582165" y="6435926"/>
            <a:ext cx="4837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3E85EE9-FFDE-CD46-85E3-6A2522C548D6}" type="slidenum">
              <a:rPr lang="fr-FR" sz="900" smtClean="0"/>
              <a:pPr algn="r"/>
              <a:t>‹N°›</a:t>
            </a:fld>
            <a:endParaRPr lang="fr-FR" sz="900"/>
          </a:p>
        </p:txBody>
      </p:sp>
      <p:sp>
        <p:nvSpPr>
          <p:cNvPr id="30" name="Titre 1">
            <a:extLst>
              <a:ext uri="{FF2B5EF4-FFF2-40B4-BE49-F238E27FC236}">
                <a16:creationId xmlns:a16="http://schemas.microsoft.com/office/drawing/2014/main" id="{60E24ECE-81F0-B221-EEDF-0D424A1313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256" y="30424"/>
            <a:ext cx="9680043" cy="528145"/>
          </a:xfrm>
        </p:spPr>
        <p:txBody>
          <a:bodyPr lIns="36000" tIns="36000" rIns="36000" bIns="36000" anchor="ctr">
            <a:normAutofit/>
          </a:bodyPr>
          <a:lstStyle>
            <a:lvl1pPr marL="0" indent="0" algn="l" defTabSz="914377" rtl="0" eaLnBrk="1" latinLnBrk="0" hangingPunct="1">
              <a:defRPr lang="fr-FR" sz="2800" b="1" kern="1200" dirty="0">
                <a:solidFill>
                  <a:srgbClr val="BA1183"/>
                </a:solidFill>
                <a:latin typeface="AvenirNext LT Pro Medium" panose="020B0504020202020204" pitchFamily="34" charset="0"/>
                <a:ea typeface="+mn-ea"/>
                <a:cs typeface="+mn-cs"/>
              </a:defRPr>
            </a:lvl1pPr>
          </a:lstStyle>
          <a:p>
            <a:pPr marL="15875" lvl="0" indent="-158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0B496"/>
              </a:buClr>
              <a:buFont typeface="Wingdings" pitchFamily="2" charset="2"/>
              <a:buNone/>
              <a:tabLst/>
            </a:pPr>
            <a:r>
              <a:rPr lang="fr-FR" noProof="0"/>
              <a:t>Cliquez ici pour ajouter le titre de la diapositive</a:t>
            </a:r>
            <a:endParaRPr lang="fr-FR"/>
          </a:p>
        </p:txBody>
      </p:sp>
      <p:sp>
        <p:nvSpPr>
          <p:cNvPr id="32" name="Espace réservé du pied de page 4">
            <a:extLst>
              <a:ext uri="{FF2B5EF4-FFF2-40B4-BE49-F238E27FC236}">
                <a16:creationId xmlns:a16="http://schemas.microsoft.com/office/drawing/2014/main" id="{C2583F04-2412-567B-E7FA-31A9AAA5B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6025" y="6380883"/>
            <a:ext cx="5544783" cy="365125"/>
          </a:xfrm>
        </p:spPr>
        <p:txBody>
          <a:bodyPr/>
          <a:lstStyle>
            <a:lvl1pPr algn="l">
              <a:defRPr lang="fr-FR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Pour une alliance Territoriale : Document confidentiel - Bureau APICIL SOMMITALE 22 Mai 2023</a:t>
            </a:r>
            <a:endParaRPr lang="en-GB"/>
          </a:p>
        </p:txBody>
      </p:sp>
      <p:sp>
        <p:nvSpPr>
          <p:cNvPr id="33" name="Espace réservé de la date 3">
            <a:extLst>
              <a:ext uri="{FF2B5EF4-FFF2-40B4-BE49-F238E27FC236}">
                <a16:creationId xmlns:a16="http://schemas.microsoft.com/office/drawing/2014/main" id="{BBA1465F-812D-BF4F-6E7B-4170FFF0CB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64339" y="6380104"/>
            <a:ext cx="1162791" cy="365125"/>
          </a:xfrm>
        </p:spPr>
        <p:txBody>
          <a:bodyPr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fr-FR"/>
              <a:t>Mai 2023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7E14BBE-149E-3914-F3EE-07C54F90A3B6}"/>
              </a:ext>
            </a:extLst>
          </p:cNvPr>
          <p:cNvSpPr>
            <a:spLocks/>
          </p:cNvSpPr>
          <p:nvPr userDrawn="1"/>
        </p:nvSpPr>
        <p:spPr>
          <a:xfrm>
            <a:off x="-3609" y="275"/>
            <a:ext cx="576000" cy="576000"/>
          </a:xfrm>
          <a:prstGeom prst="rect">
            <a:avLst/>
          </a:pr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9" name="Image 18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6C2D910-8702-4206-964A-AC6719FD7A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3538" y="6453528"/>
            <a:ext cx="1012596" cy="28027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552BC08-512C-43C9-A666-418CC8C707BC}"/>
              </a:ext>
            </a:extLst>
          </p:cNvPr>
          <p:cNvSpPr>
            <a:spLocks/>
          </p:cNvSpPr>
          <p:nvPr userDrawn="1"/>
        </p:nvSpPr>
        <p:spPr>
          <a:xfrm>
            <a:off x="10469576" y="-613"/>
            <a:ext cx="576000" cy="576000"/>
          </a:xfrm>
          <a:prstGeom prst="rect">
            <a:avLst/>
          </a:prstGeom>
          <a:solidFill>
            <a:srgbClr val="E42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465F889-E8C8-482B-A43F-781D25233674}"/>
              </a:ext>
            </a:extLst>
          </p:cNvPr>
          <p:cNvSpPr>
            <a:spLocks/>
          </p:cNvSpPr>
          <p:nvPr userDrawn="1"/>
        </p:nvSpPr>
        <p:spPr>
          <a:xfrm>
            <a:off x="11042904" y="-613"/>
            <a:ext cx="576000" cy="576000"/>
          </a:xfrm>
          <a:prstGeom prst="rect">
            <a:avLst/>
          </a:prstGeom>
          <a:solidFill>
            <a:srgbClr val="B40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016151D-303B-48C1-9617-E10BCB3AB9DF}"/>
              </a:ext>
            </a:extLst>
          </p:cNvPr>
          <p:cNvSpPr>
            <a:spLocks/>
          </p:cNvSpPr>
          <p:nvPr userDrawn="1"/>
        </p:nvSpPr>
        <p:spPr>
          <a:xfrm>
            <a:off x="11616333" y="-613"/>
            <a:ext cx="576000" cy="576000"/>
          </a:xfrm>
          <a:prstGeom prst="rect">
            <a:avLst/>
          </a:prstGeom>
          <a:solidFill>
            <a:srgbClr val="621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rgbClr val="6E4596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3651CA5-E6F7-4C78-9C4B-142468C3068A}"/>
              </a:ext>
            </a:extLst>
          </p:cNvPr>
          <p:cNvSpPr>
            <a:spLocks/>
          </p:cNvSpPr>
          <p:nvPr userDrawn="1"/>
        </p:nvSpPr>
        <p:spPr>
          <a:xfrm>
            <a:off x="11616333" y="575913"/>
            <a:ext cx="576000" cy="576000"/>
          </a:xfrm>
          <a:prstGeom prst="rect">
            <a:avLst/>
          </a:prstGeom>
          <a:solidFill>
            <a:srgbClr val="BA1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D02B676-F2D0-45A8-8C7D-BF7C946ED1DF}"/>
              </a:ext>
            </a:extLst>
          </p:cNvPr>
          <p:cNvSpPr>
            <a:spLocks/>
          </p:cNvSpPr>
          <p:nvPr userDrawn="1"/>
        </p:nvSpPr>
        <p:spPr>
          <a:xfrm>
            <a:off x="1887" y="-7951"/>
            <a:ext cx="576000" cy="576000"/>
          </a:xfrm>
          <a:prstGeom prst="rect">
            <a:avLst/>
          </a:pr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063A961-AFA7-4D45-8416-B2331B9EB740}"/>
              </a:ext>
            </a:extLst>
          </p:cNvPr>
          <p:cNvSpPr>
            <a:spLocks/>
          </p:cNvSpPr>
          <p:nvPr userDrawn="1"/>
        </p:nvSpPr>
        <p:spPr>
          <a:xfrm>
            <a:off x="1887" y="575913"/>
            <a:ext cx="580278" cy="57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E48343ED-0193-9D14-9B5F-18629386B9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462" y="6448426"/>
            <a:ext cx="1074442" cy="32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12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04CA1A5-3B70-4E88-BCBA-58D429422E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0629" y="463156"/>
            <a:ext cx="985680" cy="1342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AB52B7-24E5-4C2F-B755-35C61C311DAD}"/>
              </a:ext>
            </a:extLst>
          </p:cNvPr>
          <p:cNvSpPr txBox="1"/>
          <p:nvPr userDrawn="1"/>
        </p:nvSpPr>
        <p:spPr>
          <a:xfrm>
            <a:off x="11625245" y="6256345"/>
            <a:ext cx="14106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F29A7B74-24C6-4C1D-AC24-988B454BF4AA}" type="slidenum">
              <a:rPr lang="fr-FR" sz="900" smtClean="0">
                <a:solidFill>
                  <a:prstClr val="black"/>
                </a:solidFill>
              </a:rPr>
              <a:pPr algn="r"/>
              <a:t>‹N°›</a:t>
            </a:fld>
            <a:endParaRPr lang="fr-FR" sz="900">
              <a:solidFill>
                <a:prstClr val="black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2E5A9E-E516-48DA-B76A-4B17CC6B14DC}"/>
              </a:ext>
            </a:extLst>
          </p:cNvPr>
          <p:cNvCxnSpPr>
            <a:cxnSpLocks/>
          </p:cNvCxnSpPr>
          <p:nvPr userDrawn="1"/>
        </p:nvCxnSpPr>
        <p:spPr>
          <a:xfrm>
            <a:off x="11868000" y="6325594"/>
            <a:ext cx="324000" cy="0"/>
          </a:xfrm>
          <a:prstGeom prst="line">
            <a:avLst/>
          </a:prstGeom>
          <a:ln cap="flat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B09DBBA-1389-40AE-89C8-E26343DBF2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90" y="746437"/>
            <a:ext cx="10080620" cy="360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2400" b="1"/>
            </a:lvl1pPr>
          </a:lstStyle>
          <a:p>
            <a:r>
              <a:rPr lang="fr-FR" noProof="0"/>
              <a:t>Titre de slide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503CDD-6CF7-431D-BDFD-F7E4F0CBBA43}"/>
              </a:ext>
            </a:extLst>
          </p:cNvPr>
          <p:cNvGrpSpPr/>
          <p:nvPr userDrawn="1"/>
        </p:nvGrpSpPr>
        <p:grpSpPr>
          <a:xfrm>
            <a:off x="580257" y="814999"/>
            <a:ext cx="270334" cy="228942"/>
            <a:chOff x="5052510" y="-13119"/>
            <a:chExt cx="546136" cy="462515"/>
          </a:xfrm>
        </p:grpSpPr>
        <p:sp>
          <p:nvSpPr>
            <p:cNvPr id="11" name="Graphic 85">
              <a:extLst>
                <a:ext uri="{FF2B5EF4-FFF2-40B4-BE49-F238E27FC236}">
                  <a16:creationId xmlns:a16="http://schemas.microsoft.com/office/drawing/2014/main" id="{099B2403-935D-4EA7-82D7-A1FD4832B581}"/>
                </a:ext>
              </a:extLst>
            </p:cNvPr>
            <p:cNvSpPr/>
            <p:nvPr/>
          </p:nvSpPr>
          <p:spPr>
            <a:xfrm>
              <a:off x="5092752" y="-13119"/>
              <a:ext cx="505894" cy="104523"/>
            </a:xfrm>
            <a:custGeom>
              <a:avLst/>
              <a:gdLst>
                <a:gd name="connsiteX0" fmla="*/ 453633 w 505894"/>
                <a:gd name="connsiteY0" fmla="*/ 104523 h 104523"/>
                <a:gd name="connsiteX1" fmla="*/ 114976 w 505894"/>
                <a:gd name="connsiteY1" fmla="*/ 104523 h 104523"/>
                <a:gd name="connsiteX2" fmla="*/ 0 w 505894"/>
                <a:gd name="connsiteY2" fmla="*/ 0 h 104523"/>
                <a:gd name="connsiteX3" fmla="*/ 453633 w 505894"/>
                <a:gd name="connsiteY3" fmla="*/ 0 h 104523"/>
                <a:gd name="connsiteX4" fmla="*/ 505895 w 505894"/>
                <a:gd name="connsiteY4" fmla="*/ 52262 h 104523"/>
                <a:gd name="connsiteX5" fmla="*/ 453633 w 505894"/>
                <a:gd name="connsiteY5" fmla="*/ 104523 h 10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5894" h="104523">
                  <a:moveTo>
                    <a:pt x="453633" y="104523"/>
                  </a:moveTo>
                  <a:lnTo>
                    <a:pt x="114976" y="104523"/>
                  </a:lnTo>
                  <a:lnTo>
                    <a:pt x="0" y="0"/>
                  </a:lnTo>
                  <a:lnTo>
                    <a:pt x="453633" y="0"/>
                  </a:lnTo>
                  <a:cubicBezTo>
                    <a:pt x="482377" y="0"/>
                    <a:pt x="505895" y="23518"/>
                    <a:pt x="505895" y="52262"/>
                  </a:cubicBezTo>
                  <a:cubicBezTo>
                    <a:pt x="505895" y="81528"/>
                    <a:pt x="482377" y="104523"/>
                    <a:pt x="453633" y="104523"/>
                  </a:cubicBezTo>
                </a:path>
              </a:pathLst>
            </a:custGeom>
            <a:solidFill>
              <a:schemeClr val="accent1"/>
            </a:solidFill>
            <a:ln w="5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2" name="Graphic 85">
              <a:extLst>
                <a:ext uri="{FF2B5EF4-FFF2-40B4-BE49-F238E27FC236}">
                  <a16:creationId xmlns:a16="http://schemas.microsoft.com/office/drawing/2014/main" id="{4A66EB96-B8EA-41AB-9A1E-0172F29DCB13}"/>
                </a:ext>
              </a:extLst>
            </p:cNvPr>
            <p:cNvSpPr/>
            <p:nvPr/>
          </p:nvSpPr>
          <p:spPr>
            <a:xfrm>
              <a:off x="5067666" y="173454"/>
              <a:ext cx="460426" cy="104523"/>
            </a:xfrm>
            <a:custGeom>
              <a:avLst/>
              <a:gdLst>
                <a:gd name="connsiteX0" fmla="*/ 407643 w 460426"/>
                <a:gd name="connsiteY0" fmla="*/ 104523 h 104523"/>
                <a:gd name="connsiteX1" fmla="*/ 114976 w 460426"/>
                <a:gd name="connsiteY1" fmla="*/ 104523 h 104523"/>
                <a:gd name="connsiteX2" fmla="*/ 0 w 460426"/>
                <a:gd name="connsiteY2" fmla="*/ 0 h 104523"/>
                <a:gd name="connsiteX3" fmla="*/ 408165 w 460426"/>
                <a:gd name="connsiteY3" fmla="*/ 0 h 104523"/>
                <a:gd name="connsiteX4" fmla="*/ 460427 w 460426"/>
                <a:gd name="connsiteY4" fmla="*/ 52262 h 104523"/>
                <a:gd name="connsiteX5" fmla="*/ 407643 w 460426"/>
                <a:gd name="connsiteY5" fmla="*/ 104523 h 10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0426" h="104523">
                  <a:moveTo>
                    <a:pt x="407643" y="104523"/>
                  </a:moveTo>
                  <a:lnTo>
                    <a:pt x="114976" y="104523"/>
                  </a:lnTo>
                  <a:lnTo>
                    <a:pt x="0" y="0"/>
                  </a:lnTo>
                  <a:lnTo>
                    <a:pt x="408165" y="0"/>
                  </a:lnTo>
                  <a:cubicBezTo>
                    <a:pt x="436909" y="0"/>
                    <a:pt x="460427" y="23518"/>
                    <a:pt x="460427" y="52262"/>
                  </a:cubicBezTo>
                  <a:cubicBezTo>
                    <a:pt x="459905" y="81006"/>
                    <a:pt x="436387" y="104523"/>
                    <a:pt x="407643" y="104523"/>
                  </a:cubicBezTo>
                </a:path>
              </a:pathLst>
            </a:custGeom>
            <a:solidFill>
              <a:schemeClr val="accent1"/>
            </a:solidFill>
            <a:ln w="5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3" name="Graphic 85">
              <a:extLst>
                <a:ext uri="{FF2B5EF4-FFF2-40B4-BE49-F238E27FC236}">
                  <a16:creationId xmlns:a16="http://schemas.microsoft.com/office/drawing/2014/main" id="{D9D38D96-605C-4F3D-B017-AEE1B3786870}"/>
                </a:ext>
              </a:extLst>
            </p:cNvPr>
            <p:cNvSpPr/>
            <p:nvPr/>
          </p:nvSpPr>
          <p:spPr>
            <a:xfrm>
              <a:off x="5052510" y="344873"/>
              <a:ext cx="391964" cy="104523"/>
            </a:xfrm>
            <a:custGeom>
              <a:avLst/>
              <a:gdLst>
                <a:gd name="connsiteX0" fmla="*/ 339702 w 391964"/>
                <a:gd name="connsiteY0" fmla="*/ 104523 h 104523"/>
                <a:gd name="connsiteX1" fmla="*/ 114976 w 391964"/>
                <a:gd name="connsiteY1" fmla="*/ 104523 h 104523"/>
                <a:gd name="connsiteX2" fmla="*/ 0 w 391964"/>
                <a:gd name="connsiteY2" fmla="*/ 0 h 104523"/>
                <a:gd name="connsiteX3" fmla="*/ 339702 w 391964"/>
                <a:gd name="connsiteY3" fmla="*/ 0 h 104523"/>
                <a:gd name="connsiteX4" fmla="*/ 391964 w 391964"/>
                <a:gd name="connsiteY4" fmla="*/ 52262 h 104523"/>
                <a:gd name="connsiteX5" fmla="*/ 339702 w 391964"/>
                <a:gd name="connsiteY5" fmla="*/ 104523 h 10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1964" h="104523">
                  <a:moveTo>
                    <a:pt x="339702" y="104523"/>
                  </a:moveTo>
                  <a:lnTo>
                    <a:pt x="114976" y="104523"/>
                  </a:lnTo>
                  <a:lnTo>
                    <a:pt x="0" y="0"/>
                  </a:lnTo>
                  <a:lnTo>
                    <a:pt x="339702" y="0"/>
                  </a:lnTo>
                  <a:cubicBezTo>
                    <a:pt x="368446" y="0"/>
                    <a:pt x="391964" y="23518"/>
                    <a:pt x="391964" y="52262"/>
                  </a:cubicBezTo>
                  <a:cubicBezTo>
                    <a:pt x="391964" y="81006"/>
                    <a:pt x="368446" y="104523"/>
                    <a:pt x="339702" y="104523"/>
                  </a:cubicBezTo>
                </a:path>
              </a:pathLst>
            </a:custGeom>
            <a:solidFill>
              <a:schemeClr val="accent1"/>
            </a:solidFill>
            <a:ln w="5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3102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1 tex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B87120B2-FC12-4382-9FB9-CA39D99C56A8}"/>
              </a:ext>
            </a:extLst>
          </p:cNvPr>
          <p:cNvGrpSpPr/>
          <p:nvPr userDrawn="1"/>
        </p:nvGrpSpPr>
        <p:grpSpPr>
          <a:xfrm>
            <a:off x="0" y="2"/>
            <a:ext cx="12192000" cy="6858525"/>
            <a:chOff x="0" y="-328779"/>
            <a:chExt cx="12192000" cy="685852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0E239A5-F3C8-5B4A-A436-0F8719FD89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328779"/>
              <a:ext cx="12192000" cy="6857999"/>
            </a:xfrm>
            <a:custGeom>
              <a:avLst/>
              <a:gdLst>
                <a:gd name="connsiteX0" fmla="*/ 8485633 w 12192000"/>
                <a:gd name="connsiteY0" fmla="*/ 5423665 h 6857999"/>
                <a:gd name="connsiteX1" fmla="*/ 8485633 w 12192000"/>
                <a:gd name="connsiteY1" fmla="*/ 6281928 h 6857999"/>
                <a:gd name="connsiteX2" fmla="*/ 10266745 w 12192000"/>
                <a:gd name="connsiteY2" fmla="*/ 6281928 h 6857999"/>
                <a:gd name="connsiteX3" fmla="*/ 10266745 w 12192000"/>
                <a:gd name="connsiteY3" fmla="*/ 5423665 h 6857999"/>
                <a:gd name="connsiteX4" fmla="*/ 0 w 12192000"/>
                <a:gd name="connsiteY4" fmla="*/ 0 h 6857999"/>
                <a:gd name="connsiteX5" fmla="*/ 12192000 w 12192000"/>
                <a:gd name="connsiteY5" fmla="*/ 0 h 6857999"/>
                <a:gd name="connsiteX6" fmla="*/ 12192000 w 12192000"/>
                <a:gd name="connsiteY6" fmla="*/ 6857999 h 6857999"/>
                <a:gd name="connsiteX7" fmla="*/ 0 w 12192000"/>
                <a:gd name="connsiteY7" fmla="*/ 6857999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7999">
                  <a:moveTo>
                    <a:pt x="8485633" y="5423665"/>
                  </a:moveTo>
                  <a:lnTo>
                    <a:pt x="8485633" y="6281928"/>
                  </a:lnTo>
                  <a:lnTo>
                    <a:pt x="10266745" y="6281928"/>
                  </a:lnTo>
                  <a:lnTo>
                    <a:pt x="10266745" y="5423665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7999"/>
                  </a:lnTo>
                  <a:lnTo>
                    <a:pt x="0" y="6857999"/>
                  </a:lnTo>
                  <a:close/>
                </a:path>
              </a:pathLst>
            </a:cu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B4AD81C-F36D-4F0B-9759-9324CBDC45D7}"/>
                </a:ext>
              </a:extLst>
            </p:cNvPr>
            <p:cNvSpPr/>
            <p:nvPr userDrawn="1"/>
          </p:nvSpPr>
          <p:spPr>
            <a:xfrm>
              <a:off x="8662051" y="5931873"/>
              <a:ext cx="636447" cy="597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cxnSp>
        <p:nvCxnSpPr>
          <p:cNvPr id="13" name="Conector recto 32">
            <a:extLst>
              <a:ext uri="{FF2B5EF4-FFF2-40B4-BE49-F238E27FC236}">
                <a16:creationId xmlns:a16="http://schemas.microsoft.com/office/drawing/2014/main" id="{52976EAE-2507-2B43-8C5E-7379E777D5BF}"/>
              </a:ext>
            </a:extLst>
          </p:cNvPr>
          <p:cNvCxnSpPr>
            <a:cxnSpLocks/>
          </p:cNvCxnSpPr>
          <p:nvPr userDrawn="1"/>
        </p:nvCxnSpPr>
        <p:spPr>
          <a:xfrm flipH="1">
            <a:off x="659730" y="1732008"/>
            <a:ext cx="10445151" cy="0"/>
          </a:xfrm>
          <a:prstGeom prst="line">
            <a:avLst/>
          </a:prstGeom>
          <a:ln>
            <a:solidFill>
              <a:srgbClr val="F7A7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2">
            <a:extLst>
              <a:ext uri="{FF2B5EF4-FFF2-40B4-BE49-F238E27FC236}">
                <a16:creationId xmlns:a16="http://schemas.microsoft.com/office/drawing/2014/main" id="{660D618D-75F6-E948-BBCF-80C98768A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7515" y="6329594"/>
            <a:ext cx="1261240" cy="431201"/>
          </a:xfrm>
          <a:prstGeom prst="rect">
            <a:avLst/>
          </a:prstGeom>
        </p:spPr>
      </p:pic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CCB0714-C0D6-F043-B131-C0BA0E5CB2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417" y="1427014"/>
            <a:ext cx="10929937" cy="258532"/>
          </a:xfrm>
        </p:spPr>
        <p:txBody>
          <a:bodyPr anchor="b">
            <a:spAutoFit/>
          </a:bodyPr>
          <a:lstStyle>
            <a:lvl1pPr marL="11906" indent="-11906">
              <a:buNone/>
              <a:tabLst/>
              <a:defRPr lang="en-GB" sz="1200" b="1" kern="1200" cap="all" baseline="0" dirty="0" smtClean="0">
                <a:solidFill>
                  <a:srgbClr val="F7A711"/>
                </a:solidFill>
                <a:latin typeface="AvenirNext LT Pro Medium" panose="020B05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fr-FR" noProof="0"/>
              <a:t>Cliquez ici pour ajouter le sous-titre</a:t>
            </a:r>
          </a:p>
        </p:txBody>
      </p:sp>
      <p:cxnSp>
        <p:nvCxnSpPr>
          <p:cNvPr id="11" name="Conector recto 118">
            <a:extLst>
              <a:ext uri="{FF2B5EF4-FFF2-40B4-BE49-F238E27FC236}">
                <a16:creationId xmlns:a16="http://schemas.microsoft.com/office/drawing/2014/main" id="{02C6590E-6322-9D48-A61D-7A76ABB47253}"/>
              </a:ext>
            </a:extLst>
          </p:cNvPr>
          <p:cNvCxnSpPr>
            <a:cxnSpLocks/>
          </p:cNvCxnSpPr>
          <p:nvPr userDrawn="1"/>
        </p:nvCxnSpPr>
        <p:spPr>
          <a:xfrm>
            <a:off x="1113865" y="6477964"/>
            <a:ext cx="0" cy="15840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número de diapositiva 5">
            <a:extLst>
              <a:ext uri="{FF2B5EF4-FFF2-40B4-BE49-F238E27FC236}">
                <a16:creationId xmlns:a16="http://schemas.microsoft.com/office/drawing/2014/main" id="{4006D22E-55AE-614A-9D42-9B2161D09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9494" y="6346660"/>
            <a:ext cx="636447" cy="365125"/>
          </a:xfrm>
          <a:prstGeom prst="rect">
            <a:avLst/>
          </a:prstGeom>
        </p:spPr>
        <p:txBody>
          <a:bodyPr anchor="ctr"/>
          <a:lstStyle>
            <a:lvl1pPr algn="r">
              <a:defRPr lang="en-GB" sz="675" b="0" kern="1200" smtClean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50B9D9B-824C-437E-B87C-640CB12706F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F2E2C-309B-F148-9488-7635E3A3BE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415" y="1855813"/>
            <a:ext cx="10929939" cy="3857603"/>
          </a:xfrm>
        </p:spPr>
        <p:txBody>
          <a:bodyPr/>
          <a:lstStyle>
            <a:lvl1pPr marL="214313" indent="-214313">
              <a:buClr>
                <a:schemeClr val="accent4"/>
              </a:buClr>
              <a:buFont typeface="Wingdings" pitchFamily="2" charset="2"/>
              <a:buChar char="§"/>
              <a:defRPr/>
            </a:lvl1pPr>
            <a:lvl2pPr marL="471488" indent="-128588">
              <a:buClr>
                <a:schemeClr val="accent4"/>
              </a:buClr>
              <a:buFont typeface="Wingdings" pitchFamily="2" charset="2"/>
              <a:buChar char="§"/>
              <a:defRPr/>
            </a:lvl2pPr>
            <a:lvl3pPr marL="814388" indent="-128588">
              <a:buClr>
                <a:schemeClr val="accent4"/>
              </a:buClr>
              <a:buFont typeface="Wingdings" pitchFamily="2" charset="2"/>
              <a:buChar char="§"/>
              <a:defRPr/>
            </a:lvl3pPr>
            <a:lvl4pPr marL="1157288" indent="-128588">
              <a:buClr>
                <a:schemeClr val="accent4"/>
              </a:buClr>
              <a:buFont typeface="Wingdings" pitchFamily="2" charset="2"/>
              <a:buChar char="§"/>
              <a:defRPr/>
            </a:lvl4pPr>
            <a:lvl5pPr marL="1500188" indent="-128588">
              <a:buClr>
                <a:schemeClr val="accent4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fr-FR" noProof="0"/>
              <a:t>Cliquez ici pour ajouter du texte </a:t>
            </a:r>
          </a:p>
          <a:p>
            <a:pPr lvl="1"/>
            <a:r>
              <a:rPr lang="fr-FR" noProof="0"/>
              <a:t>Premier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0B0E5E4D-EBDC-443F-BFF2-0B9EFF2027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415" y="700469"/>
            <a:ext cx="10903387" cy="525462"/>
          </a:xfrm>
        </p:spPr>
        <p:txBody>
          <a:bodyPr/>
          <a:lstStyle>
            <a:lvl1pPr marL="11906" indent="-11906">
              <a:buNone/>
              <a:tabLst/>
              <a:defRPr lang="en-GB" sz="2100" b="1" kern="1200" dirty="0" smtClean="0">
                <a:solidFill>
                  <a:srgbClr val="E30613"/>
                </a:solidFill>
                <a:latin typeface="AvenirNext LT Pro Medium" panose="020B0504020202020204" pitchFamily="34" charset="0"/>
                <a:ea typeface="+mn-ea"/>
                <a:cs typeface="+mn-cs"/>
              </a:defRPr>
            </a:lvl1pPr>
            <a:lvl2pPr>
              <a:buNone/>
              <a:defRPr/>
            </a:lvl2pPr>
          </a:lstStyle>
          <a:p>
            <a:pPr lvl="0"/>
            <a:r>
              <a:rPr lang="fr-FR" noProof="0"/>
              <a:t>Cliquez ici pour ajouter le titre</a:t>
            </a:r>
          </a:p>
        </p:txBody>
      </p:sp>
      <p:sp>
        <p:nvSpPr>
          <p:cNvPr id="21" name="Marcador de pie de página 4">
            <a:extLst>
              <a:ext uri="{FF2B5EF4-FFF2-40B4-BE49-F238E27FC236}">
                <a16:creationId xmlns:a16="http://schemas.microsoft.com/office/drawing/2014/main" id="{A7CDFD77-C488-42A6-BEF2-3BE3F979E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6534" y="6346660"/>
            <a:ext cx="6706631" cy="365125"/>
          </a:xfrm>
          <a:prstGeom prst="rect">
            <a:avLst/>
          </a:prstGeom>
        </p:spPr>
        <p:txBody>
          <a:bodyPr anchor="ctr"/>
          <a:lstStyle>
            <a:lvl1pPr algn="l">
              <a:defRPr lang="en-GB" sz="675" b="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Niveau de confidentialité – 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457560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BA0F82-1297-FB5F-88C6-5CF757249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9B4676-5CA0-42B6-A6FD-6485BD134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2D5A8D-D937-1E63-270C-644CD8B26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C6D6-8479-46E7-873A-78BA4E2F04A3}" type="datetimeFigureOut">
              <a:rPr lang="fr-FR" smtClean="0"/>
              <a:t>18/02/2025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615BEB-D5D3-1C1E-6314-F2C34802B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212912-AF2E-8BA8-FCAA-35A6EB123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93DD-E54B-44CD-94B6-C389E5E00E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2429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C42DC0-FD1E-8234-9DDE-44DF96A1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645589B-7EB1-F40B-FA15-41C9E2E42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E6E4D3-6258-D736-F440-E081BCD70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C6D6-8479-46E7-873A-78BA4E2F04A3}" type="datetimeFigureOut">
              <a:rPr lang="fr-FR" smtClean="0"/>
              <a:t>18/02/2025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EBB695-9BAF-4373-78E4-E888F5A9D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A03CC6-E54E-F5F2-BB55-21420B80B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93DD-E54B-44CD-94B6-C389E5E00E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2862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1D5E07-6939-C888-99AD-C4CE7B209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95C615-E416-AC10-CCDE-A12BEF298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3CE6730-9BA4-087E-A7D4-EA2864C1A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5A4AF13-F8EF-329E-8EDD-E4FCA8A55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C6D6-8479-46E7-873A-78BA4E2F04A3}" type="datetimeFigureOut">
              <a:rPr lang="fr-FR" smtClean="0"/>
              <a:t>18/02/2025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C2C75F6-E74C-777B-CA78-1CA98062C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3538D5-1136-8609-EBE3-6F2F5A265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93DD-E54B-44CD-94B6-C389E5E00E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1309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E58815-26F8-F35E-4F93-71E57631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4368F6-B868-5421-A159-A52B8B64C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ADDCD46-9716-C666-082A-3DC30046C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8183D77-B432-8A99-3A7A-778FABF5A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AA85E56-A279-F5C3-2971-797215CB83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A545CEE-57F3-2CB7-089C-7770E02EE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C6D6-8479-46E7-873A-78BA4E2F04A3}" type="datetimeFigureOut">
              <a:rPr lang="fr-FR" smtClean="0"/>
              <a:t>18/02/2025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BB8ABF3-B5A2-0425-AFE9-582EADC26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B4525C2-B7CB-F49E-06E2-C0C86453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93DD-E54B-44CD-94B6-C389E5E00E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429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9BC098-D94A-63B2-3C6C-BCD85CB18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F774E26-2BB5-0554-37F0-5DE7892D0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C6D6-8479-46E7-873A-78BA4E2F04A3}" type="datetimeFigureOut">
              <a:rPr lang="fr-FR" smtClean="0"/>
              <a:t>18/02/2025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93EDAF6-94C1-E52B-5E88-677C79A11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83B05B0-2F97-8833-C074-59CF37C4E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93DD-E54B-44CD-94B6-C389E5E00E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4382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53408DA-02F7-3B31-C756-FBBF08FC2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C6D6-8479-46E7-873A-78BA4E2F04A3}" type="datetimeFigureOut">
              <a:rPr lang="fr-FR" smtClean="0"/>
              <a:t>18/02/2025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ED78105-CE4B-FFFA-3A62-8111B4FE3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511652A-F678-33F9-1DDD-F33FABFC0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93DD-E54B-44CD-94B6-C389E5E00E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1095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B515C7-91EA-2952-97AD-5C2367009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882819-1AF3-4981-4E04-5930DF8DF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895AE9-E8A4-AF1D-E5B0-2AFABA8A9B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D5A112-4629-DC96-19F5-E7EF3E756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C6D6-8479-46E7-873A-78BA4E2F04A3}" type="datetimeFigureOut">
              <a:rPr lang="fr-FR" smtClean="0"/>
              <a:t>18/02/2025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9B70B1-4C88-57C8-F56F-9293DAFB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42382F-5963-B141-3A54-74E19EE8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93DD-E54B-44CD-94B6-C389E5E00E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0749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117FA7-0845-FAA3-64C7-2050E108E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E1D41B3-4189-A538-1EE6-69FBBA5E41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8033B8-DFCB-BF12-CB4C-523570D4BD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566783-9F06-D60E-1BA6-B9F06E183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C6D6-8479-46E7-873A-78BA4E2F04A3}" type="datetimeFigureOut">
              <a:rPr lang="fr-FR" smtClean="0"/>
              <a:t>18/02/2025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63296D-B933-CAE7-C855-CF57EC356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D73115-73C1-DE40-4B21-45074D8E2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793DD-E54B-44CD-94B6-C389E5E00E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597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CB9EB33-3952-8710-5B11-5D519B791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35DCBB-D272-CC20-89D1-8880EFE00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7892B9-E7A6-351A-E819-4CA92C3A35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9C6D6-8479-46E7-873A-78BA4E2F04A3}" type="datetimeFigureOut">
              <a:rPr lang="fr-FR" smtClean="0"/>
              <a:t>18/02/2025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F30650-D026-B882-FD43-A32C0BE87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980BA2-AF59-C8B0-E80A-914FA1F9A0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793DD-E54B-44CD-94B6-C389E5E00E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80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9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evoyanceenligne.territoria-mutuelle.fr/" TargetMode="External"/><Relationship Id="rId2" Type="http://schemas.openxmlformats.org/officeDocument/2006/relationships/hyperlink" Target="mailto:prevoyanceenligne@territoria-mutuelle.fr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2730B9-D452-2550-9167-33526F15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7234" y="3040247"/>
            <a:ext cx="6677414" cy="777505"/>
          </a:xfrm>
        </p:spPr>
        <p:txBody>
          <a:bodyPr>
            <a:normAutofit/>
          </a:bodyPr>
          <a:lstStyle/>
          <a:p>
            <a:r>
              <a:rPr lang="fr-FR" sz="2000" b="1" dirty="0">
                <a:solidFill>
                  <a:schemeClr val="accent2"/>
                </a:solidFill>
              </a:rPr>
              <a:t>Précomptes et Retours Précomptes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6755780-2D88-3D86-DF4C-AE2B74264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6022" y="6380881"/>
            <a:ext cx="9118213" cy="365125"/>
          </a:xfrm>
          <a:noFill/>
        </p:spPr>
        <p:txBody>
          <a:bodyPr/>
          <a:lstStyle/>
          <a:p>
            <a:r>
              <a:rPr lang="fr-FR" b="1" u="sng" dirty="0">
                <a:solidFill>
                  <a:sysClr val="windowText" lastClr="000000"/>
                </a:solidFill>
              </a:rPr>
              <a:t>Participants :</a:t>
            </a:r>
          </a:p>
        </p:txBody>
      </p:sp>
    </p:spTree>
    <p:extLst>
      <p:ext uri="{BB962C8B-B14F-4D97-AF65-F5344CB8AC3E}">
        <p14:creationId xmlns:p14="http://schemas.microsoft.com/office/powerpoint/2010/main" val="3566406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5449EE-6AFD-4218-AEE5-FE10DE8AC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retour précomptes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A6D2097-28A2-CD14-040B-73C27051A94F}"/>
              </a:ext>
            </a:extLst>
          </p:cNvPr>
          <p:cNvSpPr txBox="1">
            <a:spLocks/>
          </p:cNvSpPr>
          <p:nvPr/>
        </p:nvSpPr>
        <p:spPr>
          <a:xfrm>
            <a:off x="780807" y="2204864"/>
            <a:ext cx="10492618" cy="1603375"/>
          </a:xfrm>
          <a:prstGeom prst="rect">
            <a:avLst/>
          </a:prstGeom>
        </p:spPr>
        <p:txBody>
          <a:bodyPr>
            <a:noAutofit/>
          </a:bodyPr>
          <a:lstStyle>
            <a:lvl1pPr marL="288000" indent="-288000" algn="l" defTabSz="685800" rtl="0" eaLnBrk="1" latinLnBrk="0" hangingPunct="1">
              <a:lnSpc>
                <a:spcPct val="100000"/>
              </a:lnSpc>
              <a:spcBef>
                <a:spcPts val="1800"/>
              </a:spcBef>
              <a:buSzPct val="120000"/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0000" indent="-287338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SzPct val="60000"/>
              <a:buFontTx/>
              <a:buBlip>
                <a:blip r:embed="rId3"/>
              </a:buBlip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4000" indent="-144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Le fichier retour précompte est le document de référence du suivi des cotisations prélevées mensuellement aux agents adhérents au contrat collectif</a:t>
            </a:r>
            <a:r>
              <a:rPr lang="fr-FR" sz="1800" dirty="0">
                <a:solidFill>
                  <a:schemeClr val="accent5"/>
                </a:solidFill>
              </a:rPr>
              <a:t>. </a:t>
            </a:r>
            <a:r>
              <a:rPr lang="fr-FR" sz="1800" b="1" dirty="0">
                <a:solidFill>
                  <a:schemeClr val="accent5"/>
                </a:solidFill>
              </a:rPr>
              <a:t>Ce document est réalisé par la collectivité.</a:t>
            </a:r>
          </a:p>
          <a:p>
            <a:r>
              <a:rPr lang="fr-FR" sz="1800" dirty="0"/>
              <a:t>Le fichier précompte nous permet de vérifier l’adéquation entre vos versements et la liste des agents adhérents à votre contrat.</a:t>
            </a:r>
          </a:p>
          <a:p>
            <a:r>
              <a:rPr lang="fr-FR" sz="1800" dirty="0"/>
              <a:t>Le fichier est à déposer </a:t>
            </a:r>
            <a:r>
              <a:rPr lang="fr-FR" sz="1800" b="1" dirty="0"/>
              <a:t>impérativement</a:t>
            </a:r>
            <a:r>
              <a:rPr lang="fr-FR" sz="1800" dirty="0"/>
              <a:t> chaque mois sur le PGM</a:t>
            </a:r>
            <a:r>
              <a:rPr lang="fr-FR" sz="1800" dirty="0">
                <a:solidFill>
                  <a:schemeClr val="accent5"/>
                </a:solidFill>
              </a:rPr>
              <a:t> </a:t>
            </a:r>
            <a:r>
              <a:rPr lang="fr-FR" sz="1800" b="1" dirty="0"/>
              <a:t>au format EXCEL.</a:t>
            </a:r>
          </a:p>
          <a:p>
            <a:r>
              <a:rPr lang="fr-FR" sz="1800" dirty="0"/>
              <a:t>Si vous souhaitez déposer vos précomptes via la DSN, vous pouvez en faire la demande sur </a:t>
            </a:r>
            <a:r>
              <a:rPr lang="fr-FR" sz="1800" u="sng" kern="100" dirty="0">
                <a:solidFill>
                  <a:srgbClr val="0460C1"/>
                </a:solidFill>
                <a:effectLst/>
                <a:uFill>
                  <a:solidFill>
                    <a:srgbClr val="0460C1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dsn@territoria-mutuelle.fr</a:t>
            </a:r>
            <a:endParaRPr lang="fr-FR" sz="1800" kern="100" dirty="0">
              <a:solidFill>
                <a:srgbClr val="9DA0A7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845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850416-3E46-FF76-6876-E5FC74156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Modèle de retour précomptes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B5A70752-E3FE-5630-7F6A-52C37ADBE7E4}"/>
              </a:ext>
            </a:extLst>
          </p:cNvPr>
          <p:cNvGrpSpPr/>
          <p:nvPr/>
        </p:nvGrpSpPr>
        <p:grpSpPr>
          <a:xfrm>
            <a:off x="663256" y="914400"/>
            <a:ext cx="11121887" cy="5396947"/>
            <a:chOff x="1290181" y="1631288"/>
            <a:chExt cx="9144000" cy="3595424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AFF4E539-3CCB-F5BE-6097-9A97ECF2C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0181" y="1631288"/>
              <a:ext cx="9144000" cy="3595424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AF4A9A7-EAE6-F975-146E-1B336C0F2132}"/>
                </a:ext>
              </a:extLst>
            </p:cNvPr>
            <p:cNvSpPr/>
            <p:nvPr/>
          </p:nvSpPr>
          <p:spPr>
            <a:xfrm>
              <a:off x="1365337" y="3384550"/>
              <a:ext cx="939452" cy="17284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" name="Ellipse 5">
            <a:extLst>
              <a:ext uri="{FF2B5EF4-FFF2-40B4-BE49-F238E27FC236}">
                <a16:creationId xmlns:a16="http://schemas.microsoft.com/office/drawing/2014/main" id="{8014F3A5-7B43-7906-589E-36FB082D35E5}"/>
              </a:ext>
            </a:extLst>
          </p:cNvPr>
          <p:cNvSpPr/>
          <p:nvPr/>
        </p:nvSpPr>
        <p:spPr>
          <a:xfrm>
            <a:off x="4929809" y="4659795"/>
            <a:ext cx="4019550" cy="6477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466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4F27EE-0023-F5D7-E953-FC64F2845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Complétude du retour précomptes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7BA134B-2B6C-91BA-EF2F-345F1839CD97}"/>
              </a:ext>
            </a:extLst>
          </p:cNvPr>
          <p:cNvSpPr txBox="1"/>
          <p:nvPr/>
        </p:nvSpPr>
        <p:spPr>
          <a:xfrm>
            <a:off x="1650700" y="3386420"/>
            <a:ext cx="77771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/>
              <a:t>Les éléments à renseigner sont:</a:t>
            </a:r>
          </a:p>
          <a:p>
            <a:pPr marL="285750" indent="-285750">
              <a:buFontTx/>
              <a:buChar char="-"/>
            </a:pPr>
            <a:r>
              <a:rPr lang="fr-FR" sz="1200" dirty="0"/>
              <a:t>Le mois concerné</a:t>
            </a:r>
          </a:p>
          <a:p>
            <a:pPr marL="285750" indent="-285750">
              <a:buFontTx/>
              <a:buChar char="-"/>
            </a:pPr>
            <a:r>
              <a:rPr lang="fr-FR" sz="1200" dirty="0"/>
              <a:t>La référence de mon contrat</a:t>
            </a:r>
          </a:p>
          <a:p>
            <a:pPr marL="285750" indent="-285750">
              <a:buFontTx/>
              <a:buChar char="-"/>
            </a:pPr>
            <a:r>
              <a:rPr lang="fr-FR" sz="1200" dirty="0"/>
              <a:t>Les agents prélevés</a:t>
            </a:r>
          </a:p>
          <a:p>
            <a:pPr marL="285750" indent="-285750">
              <a:buFontTx/>
              <a:buChar char="-"/>
            </a:pPr>
            <a:r>
              <a:rPr lang="fr-FR" sz="1200" dirty="0"/>
              <a:t>Le montant du traitement brut (TIB+NBI+CTI) de l’agent sur lequel il cotise</a:t>
            </a:r>
          </a:p>
          <a:p>
            <a:pPr marL="285750" indent="-285750">
              <a:buFontTx/>
              <a:buChar char="-"/>
            </a:pPr>
            <a:r>
              <a:rPr lang="fr-FR" sz="1200" dirty="0"/>
              <a:t>Le montant des </a:t>
            </a:r>
            <a:r>
              <a:rPr lang="fr-FR" sz="1200" b="1" dirty="0"/>
              <a:t>primes</a:t>
            </a:r>
            <a:r>
              <a:rPr lang="fr-FR" sz="1200" dirty="0"/>
              <a:t> brutes de l’agent sur lesquelles il cotise</a:t>
            </a:r>
          </a:p>
          <a:p>
            <a:pPr marL="285750" indent="-285750">
              <a:buFontTx/>
              <a:buChar char="-"/>
            </a:pPr>
            <a:r>
              <a:rPr lang="fr-FR" sz="1200" dirty="0">
                <a:solidFill>
                  <a:schemeClr val="accent5"/>
                </a:solidFill>
              </a:rPr>
              <a:t>Le montant global de la cotisation (taux de cotisation X assiette de l’agent)</a:t>
            </a:r>
          </a:p>
          <a:p>
            <a:pPr marL="285750" indent="-285750">
              <a:buFontTx/>
              <a:buChar char="-"/>
            </a:pPr>
            <a:r>
              <a:rPr lang="fr-FR" sz="1200" dirty="0">
                <a:solidFill>
                  <a:schemeClr val="accent5"/>
                </a:solidFill>
              </a:rPr>
              <a:t>Le montant de cotisation par garanties</a:t>
            </a:r>
          </a:p>
          <a:p>
            <a:pPr marL="285750" indent="-285750">
              <a:buFontTx/>
              <a:buChar char="-"/>
            </a:pPr>
            <a:r>
              <a:rPr lang="fr-FR" sz="1200" dirty="0">
                <a:solidFill>
                  <a:schemeClr val="accent5"/>
                </a:solidFill>
              </a:rPr>
              <a:t>Le fichier doit indiquer le montant total du versement effectué à </a:t>
            </a:r>
            <a:r>
              <a:rPr lang="fr-FR" sz="1200" dirty="0" err="1">
                <a:solidFill>
                  <a:schemeClr val="accent5"/>
                </a:solidFill>
              </a:rPr>
              <a:t>Territoria</a:t>
            </a:r>
            <a:r>
              <a:rPr lang="fr-FR" sz="1200" dirty="0">
                <a:solidFill>
                  <a:schemeClr val="accent5"/>
                </a:solidFill>
              </a:rPr>
              <a:t> Mutuelle</a:t>
            </a:r>
            <a:endParaRPr lang="fr-FR" sz="1200" dirty="0"/>
          </a:p>
        </p:txBody>
      </p:sp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7B1CC2D3-431C-18B5-D95A-E65FEF6C81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292509"/>
              </p:ext>
            </p:extLst>
          </p:nvPr>
        </p:nvGraphicFramePr>
        <p:xfrm>
          <a:off x="743954" y="1192697"/>
          <a:ext cx="10661664" cy="1411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3" imgW="13365551" imgH="1287890" progId="Excel.Sheet.12">
                  <p:embed/>
                </p:oleObj>
              </mc:Choice>
              <mc:Fallback>
                <p:oleObj name="Worksheet" r:id="rId3" imgW="13365551" imgH="1287890" progId="Excel.Sheet.12">
                  <p:embed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A62FE518-D0C6-B2AC-C81A-098710D3A3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3954" y="1192697"/>
                        <a:ext cx="10661664" cy="1411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6445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81780D-6A7C-BF9B-5B1A-F61D65A90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Dépôt du retour précomptes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C9C57CE-B105-3023-2572-05239A626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74" y="991013"/>
            <a:ext cx="10426948" cy="5151370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28012661-10EF-D00F-0D4B-DC5565B29287}"/>
              </a:ext>
            </a:extLst>
          </p:cNvPr>
          <p:cNvSpPr/>
          <p:nvPr/>
        </p:nvSpPr>
        <p:spPr>
          <a:xfrm>
            <a:off x="8972550" y="4997312"/>
            <a:ext cx="1838325" cy="67627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1146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E78AA1-EF39-284B-F920-5890A30FC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étapes du dépôt du retour précomptes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7167FC2-A3EE-28A9-C19F-7DD5911216DD}"/>
              </a:ext>
            </a:extLst>
          </p:cNvPr>
          <p:cNvGrpSpPr/>
          <p:nvPr/>
        </p:nvGrpSpPr>
        <p:grpSpPr>
          <a:xfrm>
            <a:off x="663256" y="814284"/>
            <a:ext cx="10597779" cy="5566637"/>
            <a:chOff x="1053457" y="802484"/>
            <a:chExt cx="9144000" cy="3805232"/>
          </a:xfrm>
        </p:grpSpPr>
        <p:pic>
          <p:nvPicPr>
            <p:cNvPr id="3" name="Image 2" descr="Une image contenant texte, capture d’écran, logiciel, Police&#10;&#10;Description générée automatiquement">
              <a:extLst>
                <a:ext uri="{FF2B5EF4-FFF2-40B4-BE49-F238E27FC236}">
                  <a16:creationId xmlns:a16="http://schemas.microsoft.com/office/drawing/2014/main" id="{D9B436CC-FBF9-8068-1C2A-4435595B8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457" y="802484"/>
              <a:ext cx="9144000" cy="3805232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99E8A60-349A-DB7E-C08C-2F815D0A3D16}"/>
                </a:ext>
              </a:extLst>
            </p:cNvPr>
            <p:cNvSpPr/>
            <p:nvPr/>
          </p:nvSpPr>
          <p:spPr>
            <a:xfrm>
              <a:off x="4352925" y="847725"/>
              <a:ext cx="3105150" cy="40957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tx2"/>
                  </a:solidFill>
                </a:ln>
              </a:endParaRPr>
            </a:p>
          </p:txBody>
        </p:sp>
      </p:grpSp>
      <p:sp>
        <p:nvSpPr>
          <p:cNvPr id="7" name="Ellipse 6">
            <a:extLst>
              <a:ext uri="{FF2B5EF4-FFF2-40B4-BE49-F238E27FC236}">
                <a16:creationId xmlns:a16="http://schemas.microsoft.com/office/drawing/2014/main" id="{685D3713-3DDC-4A64-40C5-27D263C12A67}"/>
              </a:ext>
            </a:extLst>
          </p:cNvPr>
          <p:cNvSpPr/>
          <p:nvPr/>
        </p:nvSpPr>
        <p:spPr>
          <a:xfrm>
            <a:off x="3896747" y="3440439"/>
            <a:ext cx="1181100" cy="314325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2"/>
                </a:solidFill>
              </a:rPr>
              <a:t>Etape 1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062F7A6-E3AC-6369-74A5-95FEE144C73E}"/>
              </a:ext>
            </a:extLst>
          </p:cNvPr>
          <p:cNvSpPr/>
          <p:nvPr/>
        </p:nvSpPr>
        <p:spPr>
          <a:xfrm>
            <a:off x="4662694" y="4071522"/>
            <a:ext cx="1181100" cy="314325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2"/>
                </a:solidFill>
              </a:rPr>
              <a:t>Etape 2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CA33750E-0329-2A76-ED3D-A0F549DDF73B}"/>
              </a:ext>
            </a:extLst>
          </p:cNvPr>
          <p:cNvSpPr/>
          <p:nvPr/>
        </p:nvSpPr>
        <p:spPr>
          <a:xfrm>
            <a:off x="2621445" y="4385847"/>
            <a:ext cx="1181100" cy="70485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2"/>
                </a:solidFill>
              </a:rPr>
              <a:t>Etape 3</a:t>
            </a:r>
          </a:p>
        </p:txBody>
      </p:sp>
    </p:spTree>
    <p:extLst>
      <p:ext uri="{BB962C8B-B14F-4D97-AF65-F5344CB8AC3E}">
        <p14:creationId xmlns:p14="http://schemas.microsoft.com/office/powerpoint/2010/main" val="2306909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6452FA-3A4E-8A53-2A88-EC550A308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TITRE</a:t>
            </a:r>
          </a:p>
        </p:txBody>
      </p:sp>
      <p:sp>
        <p:nvSpPr>
          <p:cNvPr id="3" name="Espace réservé du texte 9">
            <a:extLst>
              <a:ext uri="{FF2B5EF4-FFF2-40B4-BE49-F238E27FC236}">
                <a16:creationId xmlns:a16="http://schemas.microsoft.com/office/drawing/2014/main" id="{F767E79F-9C10-23FF-52E3-2F2EC231F785}"/>
              </a:ext>
            </a:extLst>
          </p:cNvPr>
          <p:cNvSpPr txBox="1">
            <a:spLocks/>
          </p:cNvSpPr>
          <p:nvPr/>
        </p:nvSpPr>
        <p:spPr>
          <a:xfrm>
            <a:off x="505131" y="1473874"/>
            <a:ext cx="11372544" cy="47215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7013" indent="-2270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6E4695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E4695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E4695"/>
              </a:buClr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E4695"/>
              </a:buClr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E4695"/>
              </a:buClr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kumimoji="0" lang="fr-FR" sz="1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8A856B88-80AD-2368-B147-B95D9F92B5D7}"/>
              </a:ext>
            </a:extLst>
          </p:cNvPr>
          <p:cNvSpPr txBox="1">
            <a:spLocks/>
          </p:cNvSpPr>
          <p:nvPr/>
        </p:nvSpPr>
        <p:spPr>
          <a:xfrm>
            <a:off x="1303285" y="853611"/>
            <a:ext cx="3227418" cy="3181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marL="15875" indent="-158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0B496"/>
              </a:buClr>
              <a:buFont typeface="Wingdings" pitchFamily="2" charset="2"/>
              <a:buNone/>
              <a:tabLst/>
              <a:defRPr lang="en-GB" sz="1600" b="1" kern="1200" cap="all" baseline="0" dirty="0" smtClean="0">
                <a:solidFill>
                  <a:srgbClr val="6E4695"/>
                </a:solidFill>
                <a:latin typeface="AvenirNext LT Pro Medium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0B496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0B496"/>
              </a:buClr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0B496"/>
              </a:buClr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0B496"/>
              </a:buClr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marR="0" lvl="0" indent="-158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B49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fr-FR" sz="1600" b="1" i="0" u="none" strike="noStrike" kern="1200" cap="all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venirNext LT Pro Medium" panose="020B0504020202020204" pitchFamily="34" charset="0"/>
                <a:ea typeface="+mn-ea"/>
                <a:cs typeface="+mn-cs"/>
              </a:rPr>
              <a:t>Actualité</a:t>
            </a:r>
          </a:p>
        </p:txBody>
      </p:sp>
      <p:cxnSp>
        <p:nvCxnSpPr>
          <p:cNvPr id="5" name="Conector recto 32">
            <a:extLst>
              <a:ext uri="{FF2B5EF4-FFF2-40B4-BE49-F238E27FC236}">
                <a16:creationId xmlns:a16="http://schemas.microsoft.com/office/drawing/2014/main" id="{8044BBB6-5168-4317-E975-AA5EBBB82C86}"/>
              </a:ext>
            </a:extLst>
          </p:cNvPr>
          <p:cNvCxnSpPr>
            <a:cxnSpLocks/>
          </p:cNvCxnSpPr>
          <p:nvPr/>
        </p:nvCxnSpPr>
        <p:spPr>
          <a:xfrm flipH="1">
            <a:off x="1389125" y="1171420"/>
            <a:ext cx="2427139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0373493A-9DD2-02B8-16D9-4E4E19E179DE}"/>
              </a:ext>
            </a:extLst>
          </p:cNvPr>
          <p:cNvSpPr txBox="1"/>
          <p:nvPr/>
        </p:nvSpPr>
        <p:spPr>
          <a:xfrm>
            <a:off x="1303285" y="1951328"/>
            <a:ext cx="9832353" cy="3016210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400" dirty="0"/>
              <a:t>Suite à la mise en place du contrat de prévoyance au 1</a:t>
            </a:r>
            <a:r>
              <a:rPr lang="fr-FR" sz="1400" baseline="30000" dirty="0"/>
              <a:t>er</a:t>
            </a:r>
            <a:r>
              <a:rPr lang="fr-FR" sz="1400" dirty="0"/>
              <a:t> Janvier 2025, les intégrations de fichiers n’ont pas permis de mettre en place, pour certaines collectivités, le précompte sur salaire des cotisations sur le bulletin de Janvier. </a:t>
            </a:r>
          </a:p>
          <a:p>
            <a:endParaRPr lang="fr-FR" sz="1400" dirty="0"/>
          </a:p>
          <a:p>
            <a:r>
              <a:rPr lang="fr-FR" sz="1400" dirty="0"/>
              <a:t>Dans ces situations, et </a:t>
            </a:r>
            <a:r>
              <a:rPr lang="fr-FR" sz="1400" b="1" dirty="0"/>
              <a:t>à titre exceptionnel</a:t>
            </a:r>
            <a:r>
              <a:rPr lang="fr-FR" sz="1400" dirty="0"/>
              <a:t>, les cotisations des mois de </a:t>
            </a:r>
            <a:r>
              <a:rPr lang="fr-FR" sz="1400" b="1" dirty="0"/>
              <a:t>Janvier et Février </a:t>
            </a:r>
            <a:r>
              <a:rPr lang="fr-FR" sz="1400" dirty="0"/>
              <a:t>doivent être précomptées </a:t>
            </a:r>
            <a:r>
              <a:rPr lang="fr-FR" sz="1400" b="1" dirty="0"/>
              <a:t>sur le salaire du mois de Février </a:t>
            </a:r>
            <a:r>
              <a:rPr lang="fr-FR" sz="1400" dirty="0"/>
              <a:t>pour les garanties obligatoires. </a:t>
            </a:r>
          </a:p>
          <a:p>
            <a:endParaRPr lang="fr-FR" sz="1400" dirty="0"/>
          </a:p>
          <a:p>
            <a:endParaRPr lang="fr-FR" sz="1400" dirty="0"/>
          </a:p>
          <a:p>
            <a:r>
              <a:rPr lang="fr-FR" sz="1400" b="1" dirty="0"/>
              <a:t>Les options complémentaires </a:t>
            </a:r>
            <a:r>
              <a:rPr lang="fr-FR" sz="1400" dirty="0"/>
              <a:t>aux garanties obligatoires sont mises à jour dès l’intégration des adhésions : elles pourront être précomptées à compter du mois de Mars dans les mêmes conditions.</a:t>
            </a:r>
          </a:p>
          <a:p>
            <a:r>
              <a:rPr lang="fr-FR" sz="1400" dirty="0"/>
              <a:t>Il conviendra de procéder au rattrapage Janvier à Mars sur le bulletin de salaire du mois de Mars. </a:t>
            </a:r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170590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E69A2A-655E-CDF5-0FBA-1F3027032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accéder au portail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3F57090-AF06-245E-C4E0-5C3A34627688}"/>
              </a:ext>
            </a:extLst>
          </p:cNvPr>
          <p:cNvSpPr txBox="1"/>
          <p:nvPr/>
        </p:nvSpPr>
        <p:spPr>
          <a:xfrm>
            <a:off x="187891" y="1427967"/>
            <a:ext cx="66137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En nous retournant la fiche d’identification référent complétée à</a:t>
            </a:r>
          </a:p>
          <a:p>
            <a:endParaRPr lang="fr-FR" sz="1200" dirty="0"/>
          </a:p>
          <a:p>
            <a:r>
              <a:rPr lang="fr-FR" sz="1200" dirty="0">
                <a:hlinkClick r:id="rId2"/>
              </a:rPr>
              <a:t>prevoyanceenligne@territoria-mutuelle.fr</a:t>
            </a:r>
            <a:endParaRPr lang="fr-FR" sz="1200" dirty="0"/>
          </a:p>
          <a:p>
            <a:endParaRPr lang="fr-FR" sz="1200" dirty="0"/>
          </a:p>
          <a:p>
            <a:endParaRPr lang="fr-FR" sz="1200" dirty="0"/>
          </a:p>
          <a:p>
            <a:r>
              <a:rPr lang="fr-FR" sz="1200" i="1" dirty="0"/>
              <a:t>Un email vous est adressé contenant </a:t>
            </a:r>
            <a:r>
              <a:rPr lang="fr-FR" sz="1200" dirty="0"/>
              <a:t>:</a:t>
            </a:r>
          </a:p>
          <a:p>
            <a:endParaRPr lang="fr-FR" sz="1200" dirty="0"/>
          </a:p>
          <a:p>
            <a:r>
              <a:rPr lang="fr-FR" sz="1200" dirty="0"/>
              <a:t>Le lien vers le portail </a:t>
            </a:r>
            <a:r>
              <a:rPr lang="fr-FR" sz="1050" b="1" u="sng" kern="100" dirty="0">
                <a:solidFill>
                  <a:srgbClr val="0460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https://prevoyanceenligne.territoria-mutuelle.fr/</a:t>
            </a:r>
            <a:endParaRPr lang="fr-FR" sz="1200" dirty="0"/>
          </a:p>
          <a:p>
            <a:r>
              <a:rPr lang="fr-FR" sz="1200" dirty="0"/>
              <a:t>Votre identifiant</a:t>
            </a:r>
          </a:p>
          <a:p>
            <a:r>
              <a:rPr lang="fr-FR" sz="1200" dirty="0"/>
              <a:t>Votre mot de passe</a:t>
            </a:r>
          </a:p>
          <a:p>
            <a:endParaRPr lang="fr-FR" sz="1200" dirty="0"/>
          </a:p>
          <a:p>
            <a:endParaRPr lang="fr-FR" sz="1200" dirty="0"/>
          </a:p>
          <a:p>
            <a:endParaRPr lang="fr-FR" sz="1200" dirty="0"/>
          </a:p>
          <a:p>
            <a:endParaRPr lang="fr-FR" sz="12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300DF3F-22CE-A29E-3AA1-3399A57FB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4236" y="103785"/>
            <a:ext cx="4661046" cy="665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52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E53040C-CE50-DA5D-B106-AE7C5CCBF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126" y="333098"/>
            <a:ext cx="6963747" cy="3962953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CB391DF1-7423-FF03-5954-2BAC18D05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382" y="3429000"/>
            <a:ext cx="9680043" cy="528145"/>
          </a:xfrm>
        </p:spPr>
        <p:txBody>
          <a:bodyPr>
            <a:normAutofit/>
          </a:bodyPr>
          <a:lstStyle/>
          <a:p>
            <a:pPr algn="ctr"/>
            <a:r>
              <a:rPr lang="fr-FR" sz="1800" dirty="0"/>
              <a:t>Saisir l’identifiant et le mot de passe fournis par </a:t>
            </a:r>
            <a:r>
              <a:rPr lang="fr-FR" sz="1800" dirty="0" err="1"/>
              <a:t>Territoria</a:t>
            </a:r>
            <a:r>
              <a:rPr lang="fr-FR" sz="1800" dirty="0"/>
              <a:t> Mutuelle </a:t>
            </a:r>
          </a:p>
        </p:txBody>
      </p:sp>
    </p:spTree>
    <p:extLst>
      <p:ext uri="{BB962C8B-B14F-4D97-AF65-F5344CB8AC3E}">
        <p14:creationId xmlns:p14="http://schemas.microsoft.com/office/powerpoint/2010/main" val="970543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7A76B3-D497-85C5-6968-121D9EC82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fichiers précomptes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1BEF3569-AA8B-83BA-4665-6DBC2A7AB72C}"/>
              </a:ext>
            </a:extLst>
          </p:cNvPr>
          <p:cNvSpPr txBox="1">
            <a:spLocks/>
          </p:cNvSpPr>
          <p:nvPr/>
        </p:nvSpPr>
        <p:spPr>
          <a:xfrm>
            <a:off x="3820438" y="2091846"/>
            <a:ext cx="7390356" cy="3256767"/>
          </a:xfrm>
          <a:prstGeom prst="rect">
            <a:avLst/>
          </a:prstGeom>
        </p:spPr>
        <p:txBody>
          <a:bodyPr>
            <a:noAutofit/>
          </a:bodyPr>
          <a:lstStyle>
            <a:lvl1pPr marL="288000" indent="-288000" algn="l" defTabSz="685800" rtl="0" eaLnBrk="1" latinLnBrk="0" hangingPunct="1">
              <a:lnSpc>
                <a:spcPct val="100000"/>
              </a:lnSpc>
              <a:spcBef>
                <a:spcPts val="1800"/>
              </a:spcBef>
              <a:buSzPct val="120000"/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0000" indent="-287338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SzPct val="60000"/>
              <a:buFontTx/>
              <a:buBlip>
                <a:blip r:embed="rId3"/>
              </a:buBlip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24000" indent="-144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Les fichiers précomptes sont les documents de référence du suivi des agents adhérents au contrat collectif et des garanties souscrites.</a:t>
            </a:r>
            <a:r>
              <a:rPr lang="fr-FR" sz="1600" dirty="0">
                <a:solidFill>
                  <a:schemeClr val="accent5"/>
                </a:solidFill>
              </a:rPr>
              <a:t> </a:t>
            </a:r>
            <a:r>
              <a:rPr lang="fr-FR" sz="1600" b="1" dirty="0">
                <a:solidFill>
                  <a:schemeClr val="accent5"/>
                </a:solidFill>
              </a:rPr>
              <a:t>Ces documents sont réalisés par </a:t>
            </a:r>
            <a:r>
              <a:rPr lang="fr-FR" sz="1600" b="1" dirty="0" err="1">
                <a:solidFill>
                  <a:schemeClr val="accent5"/>
                </a:solidFill>
              </a:rPr>
              <a:t>Territoria</a:t>
            </a:r>
            <a:r>
              <a:rPr lang="fr-FR" sz="1600" b="1" dirty="0">
                <a:solidFill>
                  <a:schemeClr val="accent5"/>
                </a:solidFill>
              </a:rPr>
              <a:t> Mutuelle.</a:t>
            </a:r>
          </a:p>
          <a:p>
            <a:endParaRPr lang="fr-FR" sz="1600" b="1" dirty="0">
              <a:solidFill>
                <a:schemeClr val="accent5"/>
              </a:solidFill>
            </a:endParaRPr>
          </a:p>
          <a:p>
            <a:endParaRPr lang="fr-FR" sz="1600" b="1" dirty="0">
              <a:solidFill>
                <a:schemeClr val="accent5"/>
              </a:solidFill>
            </a:endParaRPr>
          </a:p>
          <a:p>
            <a:pPr algn="just"/>
            <a:r>
              <a:rPr lang="fr-FR" sz="1600" dirty="0">
                <a:solidFill>
                  <a:schemeClr val="accent5"/>
                </a:solidFill>
              </a:rPr>
              <a:t>Ce sont </a:t>
            </a:r>
            <a:r>
              <a:rPr lang="fr-FR" sz="1600" b="1" dirty="0">
                <a:solidFill>
                  <a:schemeClr val="accent5"/>
                </a:solidFill>
              </a:rPr>
              <a:t>les seuls documents </a:t>
            </a:r>
            <a:r>
              <a:rPr lang="fr-FR" sz="1600" dirty="0">
                <a:solidFill>
                  <a:schemeClr val="accent5"/>
                </a:solidFill>
              </a:rPr>
              <a:t>dont vous devez tenir compte pour précompter les agents. </a:t>
            </a:r>
            <a:r>
              <a:rPr lang="fr-FR" sz="1600" dirty="0"/>
              <a:t>Si toutefois vous constatez des écarts ou bien des éléments non concordants, rapprochez-vous de nos services </a:t>
            </a:r>
          </a:p>
        </p:txBody>
      </p:sp>
      <p:pic>
        <p:nvPicPr>
          <p:cNvPr id="5" name="Picture 2267">
            <a:extLst>
              <a:ext uri="{FF2B5EF4-FFF2-40B4-BE49-F238E27FC236}">
                <a16:creationId xmlns:a16="http://schemas.microsoft.com/office/drawing/2014/main" id="{ECAB0042-EADE-ECFB-2569-76BD1B14470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13992" y="2181969"/>
            <a:ext cx="2066290" cy="244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06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E60CC6-D9FD-D388-F494-0C3919FDF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921" y="5232409"/>
            <a:ext cx="9680043" cy="528145"/>
          </a:xfrm>
        </p:spPr>
        <p:txBody>
          <a:bodyPr/>
          <a:lstStyle/>
          <a:p>
            <a:r>
              <a:rPr lang="fr-FR" dirty="0"/>
              <a:t>Les fichiers sont générés et déposés tous les 1ers du mois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74FBE11-B963-121D-E95F-DF6D464F2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076" y="1139869"/>
            <a:ext cx="9767561" cy="4092540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23BE109C-6277-7A63-D767-5982E3144637}"/>
              </a:ext>
            </a:extLst>
          </p:cNvPr>
          <p:cNvSpPr/>
          <p:nvPr/>
        </p:nvSpPr>
        <p:spPr>
          <a:xfrm>
            <a:off x="4484318" y="2379945"/>
            <a:ext cx="2430049" cy="71398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tx2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64335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C99415-8D8B-D2A1-985F-B6F55F70D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AEA93C6-DADA-94DA-3370-7BE6B2BE7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299" y="1418559"/>
            <a:ext cx="9144000" cy="384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85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9C5E07-AA38-989A-E0E5-33F217B36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lecture du fichier précompte des taux</a:t>
            </a:r>
          </a:p>
        </p:txBody>
      </p:sp>
      <p:pic>
        <p:nvPicPr>
          <p:cNvPr id="3" name="Espace réservé du contenu 6">
            <a:extLst>
              <a:ext uri="{FF2B5EF4-FFF2-40B4-BE49-F238E27FC236}">
                <a16:creationId xmlns:a16="http://schemas.microsoft.com/office/drawing/2014/main" id="{04666E25-1760-5543-9512-8791C19714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936" b="49059"/>
          <a:stretch/>
        </p:blipFill>
        <p:spPr>
          <a:xfrm>
            <a:off x="247810" y="1613233"/>
            <a:ext cx="11696379" cy="112859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6367E51-4A1B-C77E-B564-C7B60AFE5EF6}"/>
              </a:ext>
            </a:extLst>
          </p:cNvPr>
          <p:cNvSpPr txBox="1"/>
          <p:nvPr/>
        </p:nvSpPr>
        <p:spPr>
          <a:xfrm>
            <a:off x="948269" y="3328858"/>
            <a:ext cx="10295462" cy="1915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/>
              <a:t>Les données du fichier: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Date du mois de génération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Référence du contrat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Noms et prénoms des adhérents à précompter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Date de début de contrat de chaque agent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Mouvements des agents (E= entrée/ A= avenant/ R= résiliation)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5"/>
                </a:solidFill>
              </a:rPr>
              <a:t>Taux global de cotisation de chaque agent et l’assiette sur laquelle effectuer le prélèvement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100" dirty="0"/>
              <a:t>Certains agents cotisent sur plusieurs assiettes, le taux global sera alors l’addition des taux de la ligne.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100" b="1" dirty="0"/>
              <a:t>T1 : </a:t>
            </a:r>
            <a:r>
              <a:rPr lang="fr-FR" sz="1100" dirty="0"/>
              <a:t>TIB+NBI+CTI; </a:t>
            </a:r>
            <a:r>
              <a:rPr lang="fr-FR" sz="1100" b="1" dirty="0"/>
              <a:t>T2 : </a:t>
            </a:r>
            <a:r>
              <a:rPr lang="fr-FR" sz="1100" dirty="0"/>
              <a:t>TIB+NBI+RI* ; </a:t>
            </a:r>
            <a:r>
              <a:rPr lang="fr-FR" sz="1100" b="1" dirty="0"/>
              <a:t>T3 : </a:t>
            </a:r>
            <a:r>
              <a:rPr lang="fr-FR" sz="1100" dirty="0"/>
              <a:t>RI* ; </a:t>
            </a:r>
            <a:r>
              <a:rPr lang="fr-FR" sz="1100" b="1" dirty="0"/>
              <a:t>T4 : </a:t>
            </a:r>
            <a:r>
              <a:rPr lang="fr-FR" sz="1100" dirty="0"/>
              <a:t>TIB</a:t>
            </a:r>
          </a:p>
          <a:p>
            <a:pPr lvl="1"/>
            <a:r>
              <a:rPr lang="fr-FR" sz="1000" dirty="0">
                <a:solidFill>
                  <a:srgbClr val="FF0000"/>
                </a:solidFill>
              </a:rPr>
              <a:t> *RI= régime indemnitaire, primes mensuelles que l’agent peut perdre en arrêt maladie (ex: IFSE)</a:t>
            </a:r>
          </a:p>
        </p:txBody>
      </p:sp>
    </p:spTree>
    <p:extLst>
      <p:ext uri="{BB962C8B-B14F-4D97-AF65-F5344CB8AC3E}">
        <p14:creationId xmlns:p14="http://schemas.microsoft.com/office/powerpoint/2010/main" val="3858692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E1DDB0-69EC-A72E-33A9-1FAA527A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lecture du fichier précompte des garanties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DF66486-C59C-78FF-84DA-26A2BDAB4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245" y="1603196"/>
            <a:ext cx="9399817" cy="62433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E6D8777-52FA-D3BC-A29D-B1391C07E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245" y="2384004"/>
            <a:ext cx="9399817" cy="58015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36FC894-77BD-A757-41E2-56061886308D}"/>
              </a:ext>
            </a:extLst>
          </p:cNvPr>
          <p:cNvSpPr txBox="1"/>
          <p:nvPr/>
        </p:nvSpPr>
        <p:spPr>
          <a:xfrm>
            <a:off x="1202498" y="3560490"/>
            <a:ext cx="965756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/>
              <a:t>Les données du fichier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Date de génération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Référence du contrat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Noms et prénoms des adhérents à précompter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Date de début de contrat de chaque agent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Taux pour chaque garantie et l’assiette sur laquelle il faut précompter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5"/>
                </a:solidFill>
              </a:rPr>
              <a:t>Garanties choisies par chaque agent : garanties optionnelles</a:t>
            </a:r>
          </a:p>
        </p:txBody>
      </p:sp>
    </p:spTree>
    <p:extLst>
      <p:ext uri="{BB962C8B-B14F-4D97-AF65-F5344CB8AC3E}">
        <p14:creationId xmlns:p14="http://schemas.microsoft.com/office/powerpoint/2010/main" val="1426392228"/>
      </p:ext>
    </p:extLst>
  </p:cSld>
  <p:clrMapOvr>
    <a:masterClrMapping/>
  </p:clrMapOvr>
</p:sld>
</file>

<file path=ppt/theme/theme1.xml><?xml version="1.0" encoding="utf-8"?>
<a:theme xmlns:a="http://schemas.openxmlformats.org/drawingml/2006/main" name="APICIL">
  <a:themeElements>
    <a:clrScheme name="APICIL">
      <a:dk1>
        <a:sysClr val="windowText" lastClr="000000"/>
      </a:dk1>
      <a:lt1>
        <a:srgbClr val="FFFFFF"/>
      </a:lt1>
      <a:dk2>
        <a:srgbClr val="AE0F09"/>
      </a:dk2>
      <a:lt2>
        <a:srgbClr val="9DA3A7"/>
      </a:lt2>
      <a:accent1>
        <a:srgbClr val="E30513"/>
      </a:accent1>
      <a:accent2>
        <a:srgbClr val="00A082"/>
      </a:accent2>
      <a:accent3>
        <a:srgbClr val="57B14A"/>
      </a:accent3>
      <a:accent4>
        <a:srgbClr val="008B93"/>
      </a:accent4>
      <a:accent5>
        <a:srgbClr val="EF7C00"/>
      </a:accent5>
      <a:accent6>
        <a:srgbClr val="401F70"/>
      </a:accent6>
      <a:hlink>
        <a:srgbClr val="D02F89"/>
      </a:hlink>
      <a:folHlink>
        <a:srgbClr val="847EBB"/>
      </a:folHlink>
    </a:clrScheme>
    <a:fontScheme name="APICI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3EA02A8B1FB74CAB6F6FC1F0B7AAE8" ma:contentTypeVersion="5" ma:contentTypeDescription="Crée un document." ma:contentTypeScope="" ma:versionID="cdc00538e70eaa2770d45191c0310669">
  <xsd:schema xmlns:xsd="http://www.w3.org/2001/XMLSchema" xmlns:xs="http://www.w3.org/2001/XMLSchema" xmlns:p="http://schemas.microsoft.com/office/2006/metadata/properties" xmlns:ns2="78c37b03-6697-476f-935f-073a1c5253ef" xmlns:ns3="f3f9e3d3-7a5f-4476-9107-fc46744bba9a" targetNamespace="http://schemas.microsoft.com/office/2006/metadata/properties" ma:root="true" ma:fieldsID="9fb3b28bf013619b5d7ddf408f72c2ca" ns2:_="" ns3:_="">
    <xsd:import namespace="78c37b03-6697-476f-935f-073a1c5253ef"/>
    <xsd:import namespace="f3f9e3d3-7a5f-4476-9107-fc46744bba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c37b03-6697-476f-935f-073a1c5253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f9e3d3-7a5f-4476-9107-fc46744bba9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605024-C0A8-42E8-BF1C-C28407598D5A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f3f9e3d3-7a5f-4476-9107-fc46744bba9a"/>
    <ds:schemaRef ds:uri="http://www.w3.org/XML/1998/namespace"/>
    <ds:schemaRef ds:uri="http://purl.org/dc/dcmitype/"/>
    <ds:schemaRef ds:uri="78c37b03-6697-476f-935f-073a1c5253ef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1A79DDD-8D25-4446-BDBE-52A89C0D94C3}">
  <ds:schemaRefs>
    <ds:schemaRef ds:uri="78c37b03-6697-476f-935f-073a1c5253ef"/>
    <ds:schemaRef ds:uri="f3f9e3d3-7a5f-4476-9107-fc46744bba9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550FCA5-8C03-4AF6-9A65-CA70B472FB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APICIL</Template>
  <TotalTime>8</TotalTime>
  <Words>644</Words>
  <Application>Microsoft Office PowerPoint</Application>
  <PresentationFormat>Grand écran</PresentationFormat>
  <Paragraphs>75</Paragraphs>
  <Slides>14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Arial</vt:lpstr>
      <vt:lpstr>AvenirNext LT Pro Medium</vt:lpstr>
      <vt:lpstr>Calibri</vt:lpstr>
      <vt:lpstr>Times New Roman</vt:lpstr>
      <vt:lpstr>Verdana</vt:lpstr>
      <vt:lpstr>Wingdings</vt:lpstr>
      <vt:lpstr>APICIL</vt:lpstr>
      <vt:lpstr>Worksheet</vt:lpstr>
      <vt:lpstr>Précomptes et Retours Précomptes </vt:lpstr>
      <vt:lpstr>TITRE</vt:lpstr>
      <vt:lpstr>Comment accéder au portail ?</vt:lpstr>
      <vt:lpstr>Saisir l’identifiant et le mot de passe fournis par Territoria Mutuelle </vt:lpstr>
      <vt:lpstr>Les fichiers précomptes</vt:lpstr>
      <vt:lpstr>Les fichiers sont générés et déposés tous les 1ers du mois</vt:lpstr>
      <vt:lpstr>Présentation PowerPoint</vt:lpstr>
      <vt:lpstr>La lecture du fichier précompte des taux</vt:lpstr>
      <vt:lpstr>La lecture du fichier précompte des garanties</vt:lpstr>
      <vt:lpstr>Le retour précomptes</vt:lpstr>
      <vt:lpstr>Modèle de retour précomptes</vt:lpstr>
      <vt:lpstr>Complétude du retour précomptes</vt:lpstr>
      <vt:lpstr>Dépôt du retour précomptes</vt:lpstr>
      <vt:lpstr>Les étapes du dépôt du retour précomptes</vt:lpstr>
    </vt:vector>
  </TitlesOfParts>
  <Company>Groupe APICIL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Calendrier gouvernances &amp; Livrables</dc:title>
  <dc:creator>Cécile RODRIGUES</dc:creator>
  <cp:lastModifiedBy>Géraldine GROPETTI</cp:lastModifiedBy>
  <cp:revision>8</cp:revision>
  <dcterms:created xsi:type="dcterms:W3CDTF">2023-09-11T10:17:24Z</dcterms:created>
  <dcterms:modified xsi:type="dcterms:W3CDTF">2025-02-18T08:36:30Z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0x010100533EA02A8B1FB74CAB6F6FC1F0B7AAE8</vt:lpwstr>
  </property>
</Properties>
</file>