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10"/>
  </p:notesMasterIdLst>
  <p:sldIdLst>
    <p:sldId id="10496" r:id="rId5"/>
    <p:sldId id="2146848056" r:id="rId6"/>
    <p:sldId id="2146848050" r:id="rId7"/>
    <p:sldId id="2146848048" r:id="rId8"/>
    <p:sldId id="2146848047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A554CC-B1D0-582C-4341-BC8725BC3949}" name="Damien DUMAS" initials="DD" userId="S::Damien.DUMAS@apicil.com::e343ad63-0cf1-4f21-84f3-bf78ea85797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E7C"/>
    <a:srgbClr val="621C65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5351" autoAdjust="0"/>
  </p:normalViewPr>
  <p:slideViewPr>
    <p:cSldViewPr snapToGrid="0">
      <p:cViewPr varScale="1">
        <p:scale>
          <a:sx n="136" d="100"/>
          <a:sy n="136" d="100"/>
        </p:scale>
        <p:origin x="4836" y="11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B9198-0BD1-4B8F-9A9D-0B5846A8D121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0FA8B-9D56-4FCF-B188-959DBD52C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0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FA8B-9D56-4FCF-B188-959DBD52CF6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145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Adhésions : 4</a:t>
            </a:r>
          </a:p>
          <a:p>
            <a:r>
              <a:rPr lang="fr-FR" dirty="0"/>
              <a:t>Ouvertures / Médical : 14</a:t>
            </a:r>
          </a:p>
          <a:p>
            <a:r>
              <a:rPr lang="fr-FR" dirty="0"/>
              <a:t>Prestations : 10</a:t>
            </a:r>
          </a:p>
          <a:p>
            <a:r>
              <a:rPr lang="fr-FR" dirty="0"/>
              <a:t>Cotisations : 4</a:t>
            </a:r>
          </a:p>
          <a:p>
            <a:r>
              <a:rPr lang="fr-FR" dirty="0"/>
              <a:t>Renfort étudiants </a:t>
            </a:r>
          </a:p>
          <a:p>
            <a:r>
              <a:rPr lang="fr-FR" dirty="0"/>
              <a:t>Plateau Gestion 13</a:t>
            </a:r>
          </a:p>
          <a:p>
            <a:r>
              <a:rPr lang="fr-FR" dirty="0"/>
              <a:t>Plateau CO : 12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FA8B-9D56-4FCF-B188-959DBD52CF6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938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Missions </a:t>
            </a:r>
            <a:r>
              <a:rPr lang="fr-FR" dirty="0" err="1"/>
              <a:t>Reftech</a:t>
            </a:r>
            <a:endParaRPr lang="fr-FR" dirty="0"/>
          </a:p>
          <a:p>
            <a:r>
              <a:rPr lang="fr-FR" dirty="0"/>
              <a:t>Réunions d’information portail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FA8B-9D56-4FCF-B188-959DBD52CF6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15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9F29B-2F9F-17D6-D754-04BCC8693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341AE5-BE26-A6BC-31B6-08062F1BB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54637A-ED85-8457-B810-CEB7BB40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292C5F-4900-A3B1-C215-213C2F282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CF21E1-A97A-5619-C577-3A8C5A9EB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659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15F0E6-4F9A-DC96-354F-D9CE92423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60A65C8-CBD1-1485-657F-AAF88C5C6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AC4AE6-9C53-EB9B-7108-4DF2A70A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3D6937-8820-7B54-4EC0-08BCDA19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D3A308-778C-A7BF-65BB-B31613A0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585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1B0659-8A8D-D669-03D5-7A9475DEA3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724FAB-5FD8-4134-72C6-EA423FA48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CCBB4F-A177-6E9B-FFF9-F6689CC0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652396-E5F5-C8E1-B912-0C3E22AC6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85B58B-7E83-11AF-67AE-2D42B8CBF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842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40850D7C-41B5-58B0-775F-6BBD286E7B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8325" y="-32297"/>
            <a:ext cx="6336000" cy="6336000"/>
          </a:xfrm>
          <a:prstGeom prst="rect">
            <a:avLst/>
          </a:prstGeom>
        </p:spPr>
      </p:pic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7D727F66-2668-48D4-9106-7C916908B1AD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2776" y="6461342"/>
            <a:ext cx="0" cy="1800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299EE6FE-EDBF-403B-A083-D6E5D6E7A0CC}"/>
              </a:ext>
            </a:extLst>
          </p:cNvPr>
          <p:cNvSpPr txBox="1"/>
          <p:nvPr userDrawn="1"/>
        </p:nvSpPr>
        <p:spPr>
          <a:xfrm>
            <a:off x="582164" y="6435926"/>
            <a:ext cx="4837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3E85EE9-FFDE-CD46-85E3-6A2522C548D6}" type="slidenum">
              <a:rPr lang="fr-FR" sz="900" smtClean="0"/>
              <a:pPr algn="r"/>
              <a:t>‹N°›</a:t>
            </a:fld>
            <a:endParaRPr lang="fr-FR" sz="900"/>
          </a:p>
        </p:txBody>
      </p:sp>
      <p:pic>
        <p:nvPicPr>
          <p:cNvPr id="29" name="Image 28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12685C56-5304-402D-AAEC-6D9D1E720C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34650" y="6461342"/>
            <a:ext cx="1012596" cy="280272"/>
          </a:xfrm>
          <a:prstGeom prst="rect">
            <a:avLst/>
          </a:prstGeom>
        </p:spPr>
      </p:pic>
      <p:sp>
        <p:nvSpPr>
          <p:cNvPr id="30" name="Titre 1">
            <a:extLst>
              <a:ext uri="{FF2B5EF4-FFF2-40B4-BE49-F238E27FC236}">
                <a16:creationId xmlns:a16="http://schemas.microsoft.com/office/drawing/2014/main" id="{A2199547-2B8B-4A08-8064-E0BC56CB4E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5569" y="3044419"/>
            <a:ext cx="5532881" cy="777505"/>
          </a:xfrm>
        </p:spPr>
        <p:txBody>
          <a:bodyPr lIns="36000" tIns="36000" rIns="36000" bIns="36000" anchor="b">
            <a:normAutofit/>
          </a:bodyPr>
          <a:lstStyle>
            <a:lvl1pPr marL="0" algn="ctr" defTabSz="914377" rtl="0" eaLnBrk="1" latinLnBrk="0" hangingPunct="1">
              <a:defRPr lang="fr-FR" sz="2400" kern="1200" dirty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CLIQUEZ ICI POUR AJOUTER LE TITRE DE LA PRÉSENTATION </a:t>
            </a:r>
          </a:p>
        </p:txBody>
      </p:sp>
      <p:sp>
        <p:nvSpPr>
          <p:cNvPr id="31" name="Espace réservé du pied de page 4">
            <a:extLst>
              <a:ext uri="{FF2B5EF4-FFF2-40B4-BE49-F238E27FC236}">
                <a16:creationId xmlns:a16="http://schemas.microsoft.com/office/drawing/2014/main" id="{4317DB0C-D0E7-41EE-A709-FF28722D8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6023" y="6380881"/>
            <a:ext cx="5556660" cy="365125"/>
          </a:xfrm>
        </p:spPr>
        <p:txBody>
          <a:bodyPr/>
          <a:lstStyle>
            <a:lvl1pPr algn="l">
              <a:defRPr lang="fr-FR" sz="9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Titre de la présentation - Niveau de confidentialité</a:t>
            </a:r>
          </a:p>
        </p:txBody>
      </p:sp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16CF8E18-E57E-4826-AD1E-68CEA01771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64338" y="6380102"/>
            <a:ext cx="1162791" cy="365125"/>
          </a:xfrm>
        </p:spPr>
        <p:txBody>
          <a:bodyPr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6015EEB-4E89-D842-82C0-917381E11A3E}" type="datetime1">
              <a:rPr lang="fr-FR" smtClean="0"/>
              <a:t>31/03/2025</a:t>
            </a:fld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FA88F43-FF9D-49AE-8DE9-D34DFC1B1CA2}"/>
              </a:ext>
            </a:extLst>
          </p:cNvPr>
          <p:cNvSpPr>
            <a:spLocks/>
          </p:cNvSpPr>
          <p:nvPr userDrawn="1"/>
        </p:nvSpPr>
        <p:spPr>
          <a:xfrm>
            <a:off x="11616333" y="575913"/>
            <a:ext cx="576000" cy="576000"/>
          </a:xfrm>
          <a:prstGeom prst="rect">
            <a:avLst/>
          </a:prstGeom>
          <a:solidFill>
            <a:srgbClr val="BA1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8026111-7889-4861-BE81-5E4F9F83AE52}"/>
              </a:ext>
            </a:extLst>
          </p:cNvPr>
          <p:cNvSpPr>
            <a:spLocks/>
          </p:cNvSpPr>
          <p:nvPr userDrawn="1"/>
        </p:nvSpPr>
        <p:spPr>
          <a:xfrm>
            <a:off x="9309796" y="6281569"/>
            <a:ext cx="576000" cy="576000"/>
          </a:xfrm>
          <a:prstGeom prst="rect">
            <a:avLst/>
          </a:prstGeom>
          <a:solidFill>
            <a:srgbClr val="BA1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841DEA8-77A2-48A8-9ACF-EC03A37AC924}"/>
              </a:ext>
            </a:extLst>
          </p:cNvPr>
          <p:cNvSpPr>
            <a:spLocks/>
          </p:cNvSpPr>
          <p:nvPr userDrawn="1"/>
        </p:nvSpPr>
        <p:spPr>
          <a:xfrm>
            <a:off x="11616333" y="5107264"/>
            <a:ext cx="576000" cy="57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E985E27-2B41-4EB9-A1E8-7AD16E5B9CCF}"/>
              </a:ext>
            </a:extLst>
          </p:cNvPr>
          <p:cNvSpPr>
            <a:spLocks/>
          </p:cNvSpPr>
          <p:nvPr userDrawn="1"/>
        </p:nvSpPr>
        <p:spPr>
          <a:xfrm>
            <a:off x="11616333" y="4528755"/>
            <a:ext cx="576000" cy="576000"/>
          </a:xfrm>
          <a:prstGeom prst="rect">
            <a:avLst/>
          </a:prstGeom>
          <a:solidFill>
            <a:srgbClr val="2D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10AA333-F2CC-47C6-AB5B-8E1C06CFBBEB}"/>
              </a:ext>
            </a:extLst>
          </p:cNvPr>
          <p:cNvSpPr>
            <a:spLocks/>
          </p:cNvSpPr>
          <p:nvPr userDrawn="1"/>
        </p:nvSpPr>
        <p:spPr>
          <a:xfrm>
            <a:off x="5128989" y="-613"/>
            <a:ext cx="576000" cy="576000"/>
          </a:xfrm>
          <a:prstGeom prst="rect">
            <a:avLst/>
          </a:prstGeom>
          <a:solidFill>
            <a:srgbClr val="BA1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C8BC3A-7695-4684-84B4-035904174561}"/>
              </a:ext>
            </a:extLst>
          </p:cNvPr>
          <p:cNvSpPr>
            <a:spLocks/>
          </p:cNvSpPr>
          <p:nvPr userDrawn="1"/>
        </p:nvSpPr>
        <p:spPr>
          <a:xfrm>
            <a:off x="10469576" y="-613"/>
            <a:ext cx="576000" cy="576000"/>
          </a:xfrm>
          <a:prstGeom prst="rect">
            <a:avLst/>
          </a:prstGeom>
          <a:solidFill>
            <a:srgbClr val="E42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A9210AF-7510-4DC2-A9C2-E6EA4A38DA23}"/>
              </a:ext>
            </a:extLst>
          </p:cNvPr>
          <p:cNvSpPr>
            <a:spLocks/>
          </p:cNvSpPr>
          <p:nvPr userDrawn="1"/>
        </p:nvSpPr>
        <p:spPr>
          <a:xfrm>
            <a:off x="11042904" y="-613"/>
            <a:ext cx="576000" cy="576000"/>
          </a:xfrm>
          <a:prstGeom prst="rect">
            <a:avLst/>
          </a:prstGeom>
          <a:solidFill>
            <a:srgbClr val="B40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1FD11E8-A003-4653-ADFF-632A7C5020E0}"/>
              </a:ext>
            </a:extLst>
          </p:cNvPr>
          <p:cNvSpPr>
            <a:spLocks/>
          </p:cNvSpPr>
          <p:nvPr userDrawn="1"/>
        </p:nvSpPr>
        <p:spPr>
          <a:xfrm>
            <a:off x="11616333" y="-613"/>
            <a:ext cx="576000" cy="576000"/>
          </a:xfrm>
          <a:prstGeom prst="rect">
            <a:avLst/>
          </a:prstGeom>
          <a:solidFill>
            <a:srgbClr val="621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srgbClr val="6E4596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7FC355B-A506-4962-A831-5B596BE1D3CF}"/>
              </a:ext>
            </a:extLst>
          </p:cNvPr>
          <p:cNvSpPr>
            <a:spLocks/>
          </p:cNvSpPr>
          <p:nvPr userDrawn="1"/>
        </p:nvSpPr>
        <p:spPr>
          <a:xfrm>
            <a:off x="5702836" y="-613"/>
            <a:ext cx="576000" cy="576000"/>
          </a:xfrm>
          <a:prstGeom prst="rect">
            <a:avLst/>
          </a:prstGeom>
          <a:solidFill>
            <a:srgbClr val="621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767B4A9-6397-4B50-AAF7-62C4EF95FE8E}"/>
              </a:ext>
            </a:extLst>
          </p:cNvPr>
          <p:cNvSpPr>
            <a:spLocks/>
          </p:cNvSpPr>
          <p:nvPr userDrawn="1"/>
        </p:nvSpPr>
        <p:spPr>
          <a:xfrm>
            <a:off x="5702836" y="5096442"/>
            <a:ext cx="576000" cy="57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CE5AEE8-3167-4295-88C7-085382BF1B3F}"/>
              </a:ext>
            </a:extLst>
          </p:cNvPr>
          <p:cNvSpPr>
            <a:spLocks/>
          </p:cNvSpPr>
          <p:nvPr userDrawn="1"/>
        </p:nvSpPr>
        <p:spPr>
          <a:xfrm>
            <a:off x="1887" y="-7951"/>
            <a:ext cx="576000" cy="576000"/>
          </a:xfrm>
          <a:prstGeom prst="rect">
            <a:avLst/>
          </a:prstGeom>
          <a:solidFill>
            <a:srgbClr val="A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7FA7B02-5268-480C-BABA-836980B55222}"/>
              </a:ext>
            </a:extLst>
          </p:cNvPr>
          <p:cNvSpPr>
            <a:spLocks/>
          </p:cNvSpPr>
          <p:nvPr userDrawn="1"/>
        </p:nvSpPr>
        <p:spPr>
          <a:xfrm>
            <a:off x="6163" y="5705569"/>
            <a:ext cx="576000" cy="576000"/>
          </a:xfrm>
          <a:prstGeom prst="rect">
            <a:avLst/>
          </a:prstGeom>
          <a:solidFill>
            <a:srgbClr val="2D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srgbClr val="6E4596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0D25559-975C-44BC-9F4F-C2B383E2D85C}"/>
              </a:ext>
            </a:extLst>
          </p:cNvPr>
          <p:cNvSpPr>
            <a:spLocks/>
          </p:cNvSpPr>
          <p:nvPr userDrawn="1"/>
        </p:nvSpPr>
        <p:spPr>
          <a:xfrm>
            <a:off x="582163" y="-7951"/>
            <a:ext cx="576000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F42564-0AE4-4747-BD05-944BA949B8FF}"/>
              </a:ext>
            </a:extLst>
          </p:cNvPr>
          <p:cNvSpPr>
            <a:spLocks/>
          </p:cNvSpPr>
          <p:nvPr userDrawn="1"/>
        </p:nvSpPr>
        <p:spPr>
          <a:xfrm>
            <a:off x="7240" y="568049"/>
            <a:ext cx="576000" cy="576000"/>
          </a:xfrm>
          <a:prstGeom prst="rect">
            <a:avLst/>
          </a:prstGeom>
          <a:solidFill>
            <a:srgbClr val="AC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3" name="Image 2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FB13CC36-ABD4-E76D-40F1-59188354A11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96" y="1151913"/>
            <a:ext cx="3127199" cy="95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BAADE51-FEFA-ACED-5137-9DF5CD4657E0}"/>
              </a:ext>
            </a:extLst>
          </p:cNvPr>
          <p:cNvSpPr>
            <a:spLocks/>
          </p:cNvSpPr>
          <p:nvPr userDrawn="1"/>
        </p:nvSpPr>
        <p:spPr>
          <a:xfrm>
            <a:off x="0" y="6281782"/>
            <a:ext cx="576000" cy="576000"/>
          </a:xfrm>
          <a:prstGeom prst="rect">
            <a:avLst/>
          </a:prstGeom>
          <a:solidFill>
            <a:srgbClr val="134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BB4E68-CCC7-C51E-8D6B-7DC47388C8BF}"/>
              </a:ext>
            </a:extLst>
          </p:cNvPr>
          <p:cNvSpPr>
            <a:spLocks/>
          </p:cNvSpPr>
          <p:nvPr userDrawn="1"/>
        </p:nvSpPr>
        <p:spPr>
          <a:xfrm>
            <a:off x="9309796" y="6281569"/>
            <a:ext cx="576000" cy="576000"/>
          </a:xfrm>
          <a:prstGeom prst="rect">
            <a:avLst/>
          </a:prstGeom>
          <a:solidFill>
            <a:srgbClr val="2D5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CAA569-1FB8-7533-F501-7CEC3415D7F5}"/>
              </a:ext>
            </a:extLst>
          </p:cNvPr>
          <p:cNvSpPr>
            <a:spLocks/>
          </p:cNvSpPr>
          <p:nvPr userDrawn="1"/>
        </p:nvSpPr>
        <p:spPr>
          <a:xfrm>
            <a:off x="11613643" y="5705569"/>
            <a:ext cx="576000" cy="57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6BEE3CD-0E98-25EF-3D16-E482C50B125F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2776" y="6461342"/>
            <a:ext cx="0" cy="1800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6B57D76F-AB61-54C6-D600-8FBDCDE0EE2D}"/>
              </a:ext>
            </a:extLst>
          </p:cNvPr>
          <p:cNvSpPr txBox="1"/>
          <p:nvPr userDrawn="1"/>
        </p:nvSpPr>
        <p:spPr>
          <a:xfrm>
            <a:off x="582165" y="6435926"/>
            <a:ext cx="4837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3E85EE9-FFDE-CD46-85E3-6A2522C548D6}" type="slidenum">
              <a:rPr lang="fr-FR" sz="900" smtClean="0"/>
              <a:pPr algn="r"/>
              <a:t>‹N°›</a:t>
            </a:fld>
            <a:endParaRPr lang="fr-FR" sz="900"/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60E24ECE-81F0-B221-EEDF-0D424A131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3256" y="30424"/>
            <a:ext cx="9680043" cy="528145"/>
          </a:xfrm>
        </p:spPr>
        <p:txBody>
          <a:bodyPr lIns="36000" tIns="36000" rIns="36000" bIns="36000" anchor="ctr">
            <a:normAutofit/>
          </a:bodyPr>
          <a:lstStyle>
            <a:lvl1pPr marL="0" indent="0" algn="l" defTabSz="914377" rtl="0" eaLnBrk="1" latinLnBrk="0" hangingPunct="1">
              <a:defRPr lang="fr-FR" sz="2800" b="1" kern="1200" dirty="0">
                <a:solidFill>
                  <a:srgbClr val="BA1183"/>
                </a:solidFill>
                <a:latin typeface="AvenirNext LT Pro Medium" panose="020B0504020202020204" pitchFamily="34" charset="0"/>
                <a:ea typeface="+mn-ea"/>
                <a:cs typeface="+mn-cs"/>
              </a:defRPr>
            </a:lvl1pPr>
          </a:lstStyle>
          <a:p>
            <a:pPr marL="15875" lvl="0" indent="-158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0B496"/>
              </a:buClr>
              <a:buFont typeface="Wingdings" pitchFamily="2" charset="2"/>
              <a:buNone/>
              <a:tabLst/>
            </a:pPr>
            <a:r>
              <a:rPr lang="fr-FR" noProof="0"/>
              <a:t>Cliquez ici pour ajouter le titre de la diapositive</a:t>
            </a:r>
            <a:endParaRPr lang="fr-FR"/>
          </a:p>
        </p:txBody>
      </p:sp>
      <p:sp>
        <p:nvSpPr>
          <p:cNvPr id="32" name="Espace réservé du pied de page 4">
            <a:extLst>
              <a:ext uri="{FF2B5EF4-FFF2-40B4-BE49-F238E27FC236}">
                <a16:creationId xmlns:a16="http://schemas.microsoft.com/office/drawing/2014/main" id="{C2583F04-2412-567B-E7FA-31A9AAA5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6025" y="6380883"/>
            <a:ext cx="5544783" cy="365125"/>
          </a:xfrm>
        </p:spPr>
        <p:txBody>
          <a:bodyPr/>
          <a:lstStyle>
            <a:lvl1pPr algn="l">
              <a:defRPr lang="fr-FR" sz="9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Pour une alliance Territoriale : Document confidentiel - Bureau APICIL SOMMITALE 22 Mai 2023</a:t>
            </a:r>
            <a:endParaRPr lang="en-GB"/>
          </a:p>
        </p:txBody>
      </p:sp>
      <p:sp>
        <p:nvSpPr>
          <p:cNvPr id="33" name="Espace réservé de la date 3">
            <a:extLst>
              <a:ext uri="{FF2B5EF4-FFF2-40B4-BE49-F238E27FC236}">
                <a16:creationId xmlns:a16="http://schemas.microsoft.com/office/drawing/2014/main" id="{BBA1465F-812D-BF4F-6E7B-4170FFF0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64339" y="6380104"/>
            <a:ext cx="1162791" cy="365125"/>
          </a:xfrm>
        </p:spPr>
        <p:txBody>
          <a:bodyPr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fr-FR"/>
              <a:t>Mai 2023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E14BBE-149E-3914-F3EE-07C54F90A3B6}"/>
              </a:ext>
            </a:extLst>
          </p:cNvPr>
          <p:cNvSpPr>
            <a:spLocks/>
          </p:cNvSpPr>
          <p:nvPr userDrawn="1"/>
        </p:nvSpPr>
        <p:spPr>
          <a:xfrm>
            <a:off x="-3609" y="275"/>
            <a:ext cx="576000" cy="576000"/>
          </a:xfrm>
          <a:prstGeom prst="rect">
            <a:avLst/>
          </a:prstGeom>
          <a:solidFill>
            <a:srgbClr val="A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19" name="Image 18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C6C2D910-8702-4206-964A-AC6719FD7A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03538" y="6453528"/>
            <a:ext cx="1012596" cy="28027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9552BC08-512C-43C9-A666-418CC8C707BC}"/>
              </a:ext>
            </a:extLst>
          </p:cNvPr>
          <p:cNvSpPr>
            <a:spLocks/>
          </p:cNvSpPr>
          <p:nvPr userDrawn="1"/>
        </p:nvSpPr>
        <p:spPr>
          <a:xfrm>
            <a:off x="10469576" y="-613"/>
            <a:ext cx="576000" cy="576000"/>
          </a:xfrm>
          <a:prstGeom prst="rect">
            <a:avLst/>
          </a:prstGeom>
          <a:solidFill>
            <a:srgbClr val="E42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65F889-E8C8-482B-A43F-781D25233674}"/>
              </a:ext>
            </a:extLst>
          </p:cNvPr>
          <p:cNvSpPr>
            <a:spLocks/>
          </p:cNvSpPr>
          <p:nvPr userDrawn="1"/>
        </p:nvSpPr>
        <p:spPr>
          <a:xfrm>
            <a:off x="11042904" y="-613"/>
            <a:ext cx="576000" cy="576000"/>
          </a:xfrm>
          <a:prstGeom prst="rect">
            <a:avLst/>
          </a:prstGeom>
          <a:solidFill>
            <a:srgbClr val="B40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16151D-303B-48C1-9617-E10BCB3AB9DF}"/>
              </a:ext>
            </a:extLst>
          </p:cNvPr>
          <p:cNvSpPr>
            <a:spLocks/>
          </p:cNvSpPr>
          <p:nvPr userDrawn="1"/>
        </p:nvSpPr>
        <p:spPr>
          <a:xfrm>
            <a:off x="11616333" y="-613"/>
            <a:ext cx="576000" cy="576000"/>
          </a:xfrm>
          <a:prstGeom prst="rect">
            <a:avLst/>
          </a:prstGeom>
          <a:solidFill>
            <a:srgbClr val="621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srgbClr val="6E4596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651CA5-E6F7-4C78-9C4B-142468C3068A}"/>
              </a:ext>
            </a:extLst>
          </p:cNvPr>
          <p:cNvSpPr>
            <a:spLocks/>
          </p:cNvSpPr>
          <p:nvPr userDrawn="1"/>
        </p:nvSpPr>
        <p:spPr>
          <a:xfrm>
            <a:off x="11616333" y="575913"/>
            <a:ext cx="576000" cy="576000"/>
          </a:xfrm>
          <a:prstGeom prst="rect">
            <a:avLst/>
          </a:prstGeom>
          <a:solidFill>
            <a:srgbClr val="BA1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02B676-F2D0-45A8-8C7D-BF7C946ED1DF}"/>
              </a:ext>
            </a:extLst>
          </p:cNvPr>
          <p:cNvSpPr>
            <a:spLocks/>
          </p:cNvSpPr>
          <p:nvPr userDrawn="1"/>
        </p:nvSpPr>
        <p:spPr>
          <a:xfrm>
            <a:off x="1887" y="-7951"/>
            <a:ext cx="576000" cy="576000"/>
          </a:xfrm>
          <a:prstGeom prst="rect">
            <a:avLst/>
          </a:prstGeom>
          <a:solidFill>
            <a:srgbClr val="A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63A961-AFA7-4D45-8416-B2331B9EB740}"/>
              </a:ext>
            </a:extLst>
          </p:cNvPr>
          <p:cNvSpPr>
            <a:spLocks/>
          </p:cNvSpPr>
          <p:nvPr userDrawn="1"/>
        </p:nvSpPr>
        <p:spPr>
          <a:xfrm>
            <a:off x="1887" y="575913"/>
            <a:ext cx="580278" cy="57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48343ED-0193-9D14-9B5F-18629386B9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62" y="6448426"/>
            <a:ext cx="1074442" cy="32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12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04CA1A5-3B70-4E88-BCBA-58D429422E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80629" y="463156"/>
            <a:ext cx="985680" cy="1342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AB52B7-24E5-4C2F-B755-35C61C311DAD}"/>
              </a:ext>
            </a:extLst>
          </p:cNvPr>
          <p:cNvSpPr txBox="1"/>
          <p:nvPr userDrawn="1"/>
        </p:nvSpPr>
        <p:spPr>
          <a:xfrm>
            <a:off x="11625245" y="6256345"/>
            <a:ext cx="141064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fld id="{F29A7B74-24C6-4C1D-AC24-988B454BF4AA}" type="slidenum">
              <a:rPr lang="fr-FR" sz="900" smtClean="0">
                <a:solidFill>
                  <a:prstClr val="black"/>
                </a:solidFill>
              </a:rPr>
              <a:pPr algn="r"/>
              <a:t>‹N°›</a:t>
            </a:fld>
            <a:endParaRPr lang="fr-FR" sz="900">
              <a:solidFill>
                <a:prstClr val="black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82E5A9E-E516-48DA-B76A-4B17CC6B14DC}"/>
              </a:ext>
            </a:extLst>
          </p:cNvPr>
          <p:cNvCxnSpPr>
            <a:cxnSpLocks/>
          </p:cNvCxnSpPr>
          <p:nvPr userDrawn="1"/>
        </p:nvCxnSpPr>
        <p:spPr>
          <a:xfrm>
            <a:off x="11868000" y="6325594"/>
            <a:ext cx="324000" cy="0"/>
          </a:xfrm>
          <a:prstGeom prst="line">
            <a:avLst/>
          </a:prstGeom>
          <a:ln cap="flat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B09DBBA-1389-40AE-89C8-E26343DBF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90" y="746437"/>
            <a:ext cx="10080620" cy="360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100000"/>
              </a:lnSpc>
              <a:defRPr sz="2400" b="1"/>
            </a:lvl1pPr>
          </a:lstStyle>
          <a:p>
            <a:r>
              <a:rPr lang="fr-FR" noProof="0"/>
              <a:t>Titre de slide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503CDD-6CF7-431D-BDFD-F7E4F0CBBA43}"/>
              </a:ext>
            </a:extLst>
          </p:cNvPr>
          <p:cNvGrpSpPr/>
          <p:nvPr userDrawn="1"/>
        </p:nvGrpSpPr>
        <p:grpSpPr>
          <a:xfrm>
            <a:off x="580257" y="814999"/>
            <a:ext cx="270334" cy="228942"/>
            <a:chOff x="5052510" y="-13119"/>
            <a:chExt cx="546136" cy="462515"/>
          </a:xfrm>
        </p:grpSpPr>
        <p:sp>
          <p:nvSpPr>
            <p:cNvPr id="11" name="Graphic 85">
              <a:extLst>
                <a:ext uri="{FF2B5EF4-FFF2-40B4-BE49-F238E27FC236}">
                  <a16:creationId xmlns:a16="http://schemas.microsoft.com/office/drawing/2014/main" id="{099B2403-935D-4EA7-82D7-A1FD4832B581}"/>
                </a:ext>
              </a:extLst>
            </p:cNvPr>
            <p:cNvSpPr/>
            <p:nvPr/>
          </p:nvSpPr>
          <p:spPr>
            <a:xfrm>
              <a:off x="5092752" y="-13119"/>
              <a:ext cx="505894" cy="104523"/>
            </a:xfrm>
            <a:custGeom>
              <a:avLst/>
              <a:gdLst>
                <a:gd name="connsiteX0" fmla="*/ 453633 w 505894"/>
                <a:gd name="connsiteY0" fmla="*/ 104523 h 104523"/>
                <a:gd name="connsiteX1" fmla="*/ 114976 w 505894"/>
                <a:gd name="connsiteY1" fmla="*/ 104523 h 104523"/>
                <a:gd name="connsiteX2" fmla="*/ 0 w 505894"/>
                <a:gd name="connsiteY2" fmla="*/ 0 h 104523"/>
                <a:gd name="connsiteX3" fmla="*/ 453633 w 505894"/>
                <a:gd name="connsiteY3" fmla="*/ 0 h 104523"/>
                <a:gd name="connsiteX4" fmla="*/ 505895 w 505894"/>
                <a:gd name="connsiteY4" fmla="*/ 52262 h 104523"/>
                <a:gd name="connsiteX5" fmla="*/ 453633 w 505894"/>
                <a:gd name="connsiteY5" fmla="*/ 104523 h 104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5894" h="104523">
                  <a:moveTo>
                    <a:pt x="453633" y="104523"/>
                  </a:moveTo>
                  <a:lnTo>
                    <a:pt x="114976" y="104523"/>
                  </a:lnTo>
                  <a:lnTo>
                    <a:pt x="0" y="0"/>
                  </a:lnTo>
                  <a:lnTo>
                    <a:pt x="453633" y="0"/>
                  </a:lnTo>
                  <a:cubicBezTo>
                    <a:pt x="482377" y="0"/>
                    <a:pt x="505895" y="23518"/>
                    <a:pt x="505895" y="52262"/>
                  </a:cubicBezTo>
                  <a:cubicBezTo>
                    <a:pt x="505895" y="81528"/>
                    <a:pt x="482377" y="104523"/>
                    <a:pt x="453633" y="104523"/>
                  </a:cubicBezTo>
                </a:path>
              </a:pathLst>
            </a:custGeom>
            <a:solidFill>
              <a:schemeClr val="accent1"/>
            </a:solidFill>
            <a:ln w="52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prstClr val="black"/>
                </a:solidFill>
              </a:endParaRPr>
            </a:p>
          </p:txBody>
        </p:sp>
        <p:sp>
          <p:nvSpPr>
            <p:cNvPr id="12" name="Graphic 85">
              <a:extLst>
                <a:ext uri="{FF2B5EF4-FFF2-40B4-BE49-F238E27FC236}">
                  <a16:creationId xmlns:a16="http://schemas.microsoft.com/office/drawing/2014/main" id="{4A66EB96-B8EA-41AB-9A1E-0172F29DCB13}"/>
                </a:ext>
              </a:extLst>
            </p:cNvPr>
            <p:cNvSpPr/>
            <p:nvPr/>
          </p:nvSpPr>
          <p:spPr>
            <a:xfrm>
              <a:off x="5067666" y="173454"/>
              <a:ext cx="460426" cy="104523"/>
            </a:xfrm>
            <a:custGeom>
              <a:avLst/>
              <a:gdLst>
                <a:gd name="connsiteX0" fmla="*/ 407643 w 460426"/>
                <a:gd name="connsiteY0" fmla="*/ 104523 h 104523"/>
                <a:gd name="connsiteX1" fmla="*/ 114976 w 460426"/>
                <a:gd name="connsiteY1" fmla="*/ 104523 h 104523"/>
                <a:gd name="connsiteX2" fmla="*/ 0 w 460426"/>
                <a:gd name="connsiteY2" fmla="*/ 0 h 104523"/>
                <a:gd name="connsiteX3" fmla="*/ 408165 w 460426"/>
                <a:gd name="connsiteY3" fmla="*/ 0 h 104523"/>
                <a:gd name="connsiteX4" fmla="*/ 460427 w 460426"/>
                <a:gd name="connsiteY4" fmla="*/ 52262 h 104523"/>
                <a:gd name="connsiteX5" fmla="*/ 407643 w 460426"/>
                <a:gd name="connsiteY5" fmla="*/ 104523 h 104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426" h="104523">
                  <a:moveTo>
                    <a:pt x="407643" y="104523"/>
                  </a:moveTo>
                  <a:lnTo>
                    <a:pt x="114976" y="104523"/>
                  </a:lnTo>
                  <a:lnTo>
                    <a:pt x="0" y="0"/>
                  </a:lnTo>
                  <a:lnTo>
                    <a:pt x="408165" y="0"/>
                  </a:lnTo>
                  <a:cubicBezTo>
                    <a:pt x="436909" y="0"/>
                    <a:pt x="460427" y="23518"/>
                    <a:pt x="460427" y="52262"/>
                  </a:cubicBezTo>
                  <a:cubicBezTo>
                    <a:pt x="459905" y="81006"/>
                    <a:pt x="436387" y="104523"/>
                    <a:pt x="407643" y="104523"/>
                  </a:cubicBezTo>
                </a:path>
              </a:pathLst>
            </a:custGeom>
            <a:solidFill>
              <a:schemeClr val="accent1"/>
            </a:solidFill>
            <a:ln w="52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prstClr val="black"/>
                </a:solidFill>
              </a:endParaRPr>
            </a:p>
          </p:txBody>
        </p:sp>
        <p:sp>
          <p:nvSpPr>
            <p:cNvPr id="13" name="Graphic 85">
              <a:extLst>
                <a:ext uri="{FF2B5EF4-FFF2-40B4-BE49-F238E27FC236}">
                  <a16:creationId xmlns:a16="http://schemas.microsoft.com/office/drawing/2014/main" id="{D9D38D96-605C-4F3D-B017-AEE1B3786870}"/>
                </a:ext>
              </a:extLst>
            </p:cNvPr>
            <p:cNvSpPr/>
            <p:nvPr/>
          </p:nvSpPr>
          <p:spPr>
            <a:xfrm>
              <a:off x="5052510" y="344873"/>
              <a:ext cx="391964" cy="104523"/>
            </a:xfrm>
            <a:custGeom>
              <a:avLst/>
              <a:gdLst>
                <a:gd name="connsiteX0" fmla="*/ 339702 w 391964"/>
                <a:gd name="connsiteY0" fmla="*/ 104523 h 104523"/>
                <a:gd name="connsiteX1" fmla="*/ 114976 w 391964"/>
                <a:gd name="connsiteY1" fmla="*/ 104523 h 104523"/>
                <a:gd name="connsiteX2" fmla="*/ 0 w 391964"/>
                <a:gd name="connsiteY2" fmla="*/ 0 h 104523"/>
                <a:gd name="connsiteX3" fmla="*/ 339702 w 391964"/>
                <a:gd name="connsiteY3" fmla="*/ 0 h 104523"/>
                <a:gd name="connsiteX4" fmla="*/ 391964 w 391964"/>
                <a:gd name="connsiteY4" fmla="*/ 52262 h 104523"/>
                <a:gd name="connsiteX5" fmla="*/ 339702 w 391964"/>
                <a:gd name="connsiteY5" fmla="*/ 104523 h 104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1964" h="104523">
                  <a:moveTo>
                    <a:pt x="339702" y="104523"/>
                  </a:moveTo>
                  <a:lnTo>
                    <a:pt x="114976" y="104523"/>
                  </a:lnTo>
                  <a:lnTo>
                    <a:pt x="0" y="0"/>
                  </a:lnTo>
                  <a:lnTo>
                    <a:pt x="339702" y="0"/>
                  </a:lnTo>
                  <a:cubicBezTo>
                    <a:pt x="368446" y="0"/>
                    <a:pt x="391964" y="23518"/>
                    <a:pt x="391964" y="52262"/>
                  </a:cubicBezTo>
                  <a:cubicBezTo>
                    <a:pt x="391964" y="81006"/>
                    <a:pt x="368446" y="104523"/>
                    <a:pt x="339702" y="104523"/>
                  </a:cubicBezTo>
                </a:path>
              </a:pathLst>
            </a:custGeom>
            <a:solidFill>
              <a:schemeClr val="accent1"/>
            </a:solidFill>
            <a:ln w="52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3102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1 tex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B87120B2-FC12-4382-9FB9-CA39D99C56A8}"/>
              </a:ext>
            </a:extLst>
          </p:cNvPr>
          <p:cNvGrpSpPr/>
          <p:nvPr userDrawn="1"/>
        </p:nvGrpSpPr>
        <p:grpSpPr>
          <a:xfrm>
            <a:off x="0" y="2"/>
            <a:ext cx="12192000" cy="6858525"/>
            <a:chOff x="0" y="-328779"/>
            <a:chExt cx="12192000" cy="6858525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0E239A5-F3C8-5B4A-A436-0F8719FD89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-328779"/>
              <a:ext cx="12192000" cy="6857999"/>
            </a:xfrm>
            <a:custGeom>
              <a:avLst/>
              <a:gdLst>
                <a:gd name="connsiteX0" fmla="*/ 8485633 w 12192000"/>
                <a:gd name="connsiteY0" fmla="*/ 5423665 h 6857999"/>
                <a:gd name="connsiteX1" fmla="*/ 8485633 w 12192000"/>
                <a:gd name="connsiteY1" fmla="*/ 6281928 h 6857999"/>
                <a:gd name="connsiteX2" fmla="*/ 10266745 w 12192000"/>
                <a:gd name="connsiteY2" fmla="*/ 6281928 h 6857999"/>
                <a:gd name="connsiteX3" fmla="*/ 10266745 w 12192000"/>
                <a:gd name="connsiteY3" fmla="*/ 5423665 h 6857999"/>
                <a:gd name="connsiteX4" fmla="*/ 0 w 12192000"/>
                <a:gd name="connsiteY4" fmla="*/ 0 h 6857999"/>
                <a:gd name="connsiteX5" fmla="*/ 12192000 w 12192000"/>
                <a:gd name="connsiteY5" fmla="*/ 0 h 6857999"/>
                <a:gd name="connsiteX6" fmla="*/ 12192000 w 12192000"/>
                <a:gd name="connsiteY6" fmla="*/ 6857999 h 6857999"/>
                <a:gd name="connsiteX7" fmla="*/ 0 w 12192000"/>
                <a:gd name="connsiteY7" fmla="*/ 6857999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7999">
                  <a:moveTo>
                    <a:pt x="8485633" y="5423665"/>
                  </a:moveTo>
                  <a:lnTo>
                    <a:pt x="8485633" y="6281928"/>
                  </a:lnTo>
                  <a:lnTo>
                    <a:pt x="10266745" y="6281928"/>
                  </a:lnTo>
                  <a:lnTo>
                    <a:pt x="10266745" y="5423665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7999"/>
                  </a:lnTo>
                  <a:lnTo>
                    <a:pt x="0" y="6857999"/>
                  </a:lnTo>
                  <a:close/>
                </a:path>
              </a:pathLst>
            </a:cu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B4AD81C-F36D-4F0B-9759-9324CBDC45D7}"/>
                </a:ext>
              </a:extLst>
            </p:cNvPr>
            <p:cNvSpPr/>
            <p:nvPr userDrawn="1"/>
          </p:nvSpPr>
          <p:spPr>
            <a:xfrm>
              <a:off x="8662051" y="5931873"/>
              <a:ext cx="636447" cy="5978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</p:grpSp>
      <p:cxnSp>
        <p:nvCxnSpPr>
          <p:cNvPr id="13" name="Conector recto 32">
            <a:extLst>
              <a:ext uri="{FF2B5EF4-FFF2-40B4-BE49-F238E27FC236}">
                <a16:creationId xmlns:a16="http://schemas.microsoft.com/office/drawing/2014/main" id="{52976EAE-2507-2B43-8C5E-7379E777D5BF}"/>
              </a:ext>
            </a:extLst>
          </p:cNvPr>
          <p:cNvCxnSpPr>
            <a:cxnSpLocks/>
          </p:cNvCxnSpPr>
          <p:nvPr userDrawn="1"/>
        </p:nvCxnSpPr>
        <p:spPr>
          <a:xfrm flipH="1">
            <a:off x="659730" y="1732008"/>
            <a:ext cx="10445151" cy="0"/>
          </a:xfrm>
          <a:prstGeom prst="line">
            <a:avLst/>
          </a:prstGeom>
          <a:ln>
            <a:solidFill>
              <a:srgbClr val="F7A7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2">
            <a:extLst>
              <a:ext uri="{FF2B5EF4-FFF2-40B4-BE49-F238E27FC236}">
                <a16:creationId xmlns:a16="http://schemas.microsoft.com/office/drawing/2014/main" id="{660D618D-75F6-E948-BBCF-80C98768A1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47515" y="6329594"/>
            <a:ext cx="1261240" cy="431201"/>
          </a:xfrm>
          <a:prstGeom prst="rect">
            <a:avLst/>
          </a:prstGeom>
        </p:spPr>
      </p:pic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BCCB0714-C0D6-F043-B131-C0BA0E5CB2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7417" y="1427014"/>
            <a:ext cx="10929937" cy="258532"/>
          </a:xfrm>
        </p:spPr>
        <p:txBody>
          <a:bodyPr anchor="b">
            <a:spAutoFit/>
          </a:bodyPr>
          <a:lstStyle>
            <a:lvl1pPr marL="11906" indent="-11906">
              <a:buNone/>
              <a:tabLst/>
              <a:defRPr lang="en-GB" sz="1200" b="1" kern="1200" cap="all" baseline="0" dirty="0" smtClean="0">
                <a:solidFill>
                  <a:srgbClr val="F7A711"/>
                </a:solidFill>
                <a:latin typeface="AvenirNext LT Pro Medium" panose="020B0504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 noProof="0"/>
              <a:t>Cliquez ici pour ajouter le sous-titre</a:t>
            </a:r>
          </a:p>
        </p:txBody>
      </p:sp>
      <p:cxnSp>
        <p:nvCxnSpPr>
          <p:cNvPr id="11" name="Conector recto 118">
            <a:extLst>
              <a:ext uri="{FF2B5EF4-FFF2-40B4-BE49-F238E27FC236}">
                <a16:creationId xmlns:a16="http://schemas.microsoft.com/office/drawing/2014/main" id="{02C6590E-6322-9D48-A61D-7A76ABB47253}"/>
              </a:ext>
            </a:extLst>
          </p:cNvPr>
          <p:cNvCxnSpPr>
            <a:cxnSpLocks/>
          </p:cNvCxnSpPr>
          <p:nvPr userDrawn="1"/>
        </p:nvCxnSpPr>
        <p:spPr>
          <a:xfrm>
            <a:off x="1113865" y="6477964"/>
            <a:ext cx="0" cy="158400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número de diapositiva 5">
            <a:extLst>
              <a:ext uri="{FF2B5EF4-FFF2-40B4-BE49-F238E27FC236}">
                <a16:creationId xmlns:a16="http://schemas.microsoft.com/office/drawing/2014/main" id="{4006D22E-55AE-614A-9D42-9B2161D09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9494" y="6346660"/>
            <a:ext cx="636447" cy="365125"/>
          </a:xfrm>
          <a:prstGeom prst="rect">
            <a:avLst/>
          </a:prstGeom>
        </p:spPr>
        <p:txBody>
          <a:bodyPr anchor="ctr"/>
          <a:lstStyle>
            <a:lvl1pPr algn="r">
              <a:defRPr lang="en-GB" sz="675" b="0" kern="1200" smtClean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50B9D9B-824C-437E-B87C-640CB12706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F2E2C-309B-F148-9488-7635E3A3BE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7415" y="1855813"/>
            <a:ext cx="10929939" cy="3857603"/>
          </a:xfrm>
        </p:spPr>
        <p:txBody>
          <a:bodyPr/>
          <a:lstStyle>
            <a:lvl1pPr marL="214313" indent="-214313">
              <a:buClr>
                <a:schemeClr val="accent4"/>
              </a:buClr>
              <a:buFont typeface="Wingdings" pitchFamily="2" charset="2"/>
              <a:buChar char="§"/>
              <a:defRPr/>
            </a:lvl1pPr>
            <a:lvl2pPr marL="471488" indent="-128588">
              <a:buClr>
                <a:schemeClr val="accent4"/>
              </a:buClr>
              <a:buFont typeface="Wingdings" pitchFamily="2" charset="2"/>
              <a:buChar char="§"/>
              <a:defRPr/>
            </a:lvl2pPr>
            <a:lvl3pPr marL="814388" indent="-128588">
              <a:buClr>
                <a:schemeClr val="accent4"/>
              </a:buClr>
              <a:buFont typeface="Wingdings" pitchFamily="2" charset="2"/>
              <a:buChar char="§"/>
              <a:defRPr/>
            </a:lvl3pPr>
            <a:lvl4pPr marL="1157288" indent="-128588">
              <a:buClr>
                <a:schemeClr val="accent4"/>
              </a:buClr>
              <a:buFont typeface="Wingdings" pitchFamily="2" charset="2"/>
              <a:buChar char="§"/>
              <a:defRPr/>
            </a:lvl4pPr>
            <a:lvl5pPr marL="1500188" indent="-128588">
              <a:buClr>
                <a:schemeClr val="accent4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fr-FR" noProof="0"/>
              <a:t>Cliquez ici pour ajouter du texte </a:t>
            </a:r>
          </a:p>
          <a:p>
            <a:pPr lvl="1"/>
            <a:r>
              <a:rPr lang="fr-FR" noProof="0"/>
              <a:t>Premier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 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0B0E5E4D-EBDC-443F-BFF2-0B9EFF20275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7415" y="700469"/>
            <a:ext cx="10903387" cy="525462"/>
          </a:xfrm>
        </p:spPr>
        <p:txBody>
          <a:bodyPr/>
          <a:lstStyle>
            <a:lvl1pPr marL="11906" indent="-11906">
              <a:buNone/>
              <a:tabLst/>
              <a:defRPr lang="en-GB" sz="2100" b="1" kern="1200" dirty="0" smtClean="0">
                <a:solidFill>
                  <a:srgbClr val="E30613"/>
                </a:solidFill>
                <a:latin typeface="AvenirNext LT Pro Medium" panose="020B0504020202020204" pitchFamily="34" charset="0"/>
                <a:ea typeface="+mn-ea"/>
                <a:cs typeface="+mn-cs"/>
              </a:defRPr>
            </a:lvl1pPr>
            <a:lvl2pPr>
              <a:buNone/>
              <a:defRPr/>
            </a:lvl2pPr>
          </a:lstStyle>
          <a:p>
            <a:pPr lvl="0"/>
            <a:r>
              <a:rPr lang="fr-FR" noProof="0"/>
              <a:t>Cliquez ici pour ajouter le titre</a:t>
            </a:r>
          </a:p>
        </p:txBody>
      </p:sp>
      <p:sp>
        <p:nvSpPr>
          <p:cNvPr id="21" name="Marcador de pie de página 4">
            <a:extLst>
              <a:ext uri="{FF2B5EF4-FFF2-40B4-BE49-F238E27FC236}">
                <a16:creationId xmlns:a16="http://schemas.microsoft.com/office/drawing/2014/main" id="{A7CDFD77-C488-42A6-BEF2-3BE3F979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6534" y="6346660"/>
            <a:ext cx="6706631" cy="365125"/>
          </a:xfrm>
          <a:prstGeom prst="rect">
            <a:avLst/>
          </a:prstGeom>
        </p:spPr>
        <p:txBody>
          <a:bodyPr anchor="ctr"/>
          <a:lstStyle>
            <a:lvl1pPr algn="l">
              <a:defRPr lang="en-GB" sz="675" b="0" kern="1200" cap="non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Niveau de confidentialité – 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457560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BA0F82-1297-FB5F-88C6-5CF757249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9B4676-5CA0-42B6-A6FD-6485BD134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2D5A8D-D937-1E63-270C-644CD8B2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615BEB-D5D3-1C1E-6314-F2C34802B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212912-AF2E-8BA8-FCAA-35A6EB12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429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42DC0-FD1E-8234-9DDE-44DF96A1A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45589B-7EB1-F40B-FA15-41C9E2E42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E6E4D3-6258-D736-F440-E081BCD70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EBB695-9BAF-4373-78E4-E888F5A9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A03CC6-E54E-F5F2-BB55-21420B80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862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1D5E07-6939-C888-99AD-C4CE7B20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95C615-E416-AC10-CCDE-A12BEF298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CE6730-9BA4-087E-A7D4-EA2864C1A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A4AF13-F8EF-329E-8EDD-E4FCA8A55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2C75F6-E74C-777B-CA78-1CA98062C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3538D5-1136-8609-EBE3-6F2F5A26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309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58815-26F8-F35E-4F93-71E576319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4368F6-B868-5421-A159-A52B8B64C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DDCD46-9716-C666-082A-3DC30046C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183D77-B432-8A99-3A7A-778FABF5A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A85E56-A279-F5C3-2971-797215CB83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A545CEE-57F3-2CB7-089C-7770E02E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B8ABF3-B5A2-0425-AFE9-582EADC2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B4525C2-B7CB-F49E-06E2-C0C86453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429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9BC098-D94A-63B2-3C6C-BCD85CB1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774E26-2BB5-0554-37F0-5DE7892D0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3EDAF6-94C1-E52B-5E88-677C79A11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3B05B0-2F97-8833-C074-59CF37C4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382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3408DA-02F7-3B31-C756-FBBF08FC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D78105-CE4B-FFFA-3A62-8111B4FE3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511652A-F678-33F9-1DDD-F33FABFC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095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515C7-91EA-2952-97AD-5C236700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882819-1AF3-4981-4E04-5930DF8DF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895AE9-E8A4-AF1D-E5B0-2AFABA8A9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D5A112-4629-DC96-19F5-E7EF3E75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9B70B1-4C88-57C8-F56F-9293DAFB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42382F-5963-B141-3A54-74E19EE82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749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117FA7-0845-FAA3-64C7-2050E108E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E1D41B3-4189-A538-1EE6-69FBBA5E4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8033B8-DFCB-BF12-CB4C-523570D4B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566783-9F06-D60E-1BA6-B9F06E183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63296D-B933-CAE7-C855-CF57EC356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D73115-73C1-DE40-4B21-45074D8E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597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CB9EB33-3952-8710-5B11-5D519B791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35DCBB-D272-CC20-89D1-8880EFE00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7892B9-E7A6-351A-E819-4CA92C3A3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9C6D6-8479-46E7-873A-78BA4E2F04A3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F30650-D026-B882-FD43-A32C0BE87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980BA2-AF59-C8B0-E80A-914FA1F9A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793DD-E54B-44CD-94B6-C389E5E00E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80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9" r:id="rId13"/>
    <p:sldLayoutId id="2147483663" r:id="rId14"/>
    <p:sldLayoutId id="214748366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2730B9-D452-2550-9167-33526F15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4929" y="2321560"/>
            <a:ext cx="5532881" cy="1012371"/>
          </a:xfrm>
        </p:spPr>
        <p:txBody>
          <a:bodyPr>
            <a:normAutofit fontScale="90000"/>
          </a:bodyPr>
          <a:lstStyle/>
          <a:p>
            <a:br>
              <a:rPr lang="fr-FR" sz="2800" b="1" dirty="0">
                <a:solidFill>
                  <a:schemeClr val="accent2"/>
                </a:solidFill>
              </a:rPr>
            </a:br>
            <a:br>
              <a:rPr lang="fr-FR" sz="2800" b="1" dirty="0">
                <a:solidFill>
                  <a:schemeClr val="accent2"/>
                </a:solidFill>
              </a:rPr>
            </a:br>
            <a:r>
              <a:rPr lang="fr-FR" sz="2800" b="1" dirty="0">
                <a:solidFill>
                  <a:schemeClr val="accent2"/>
                </a:solidFill>
              </a:rPr>
              <a:t>Contacts Collectivités</a:t>
            </a:r>
          </a:p>
        </p:txBody>
      </p:sp>
    </p:spTree>
    <p:extLst>
      <p:ext uri="{BB962C8B-B14F-4D97-AF65-F5344CB8AC3E}">
        <p14:creationId xmlns:p14="http://schemas.microsoft.com/office/powerpoint/2010/main" val="356640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F19BA9-7C3B-F491-7277-C24D51A3A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Gestion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F098B951-526F-4E95-4677-BBFB94C8E2AB}"/>
              </a:ext>
            </a:extLst>
          </p:cNvPr>
          <p:cNvSpPr/>
          <p:nvPr/>
        </p:nvSpPr>
        <p:spPr>
          <a:xfrm>
            <a:off x="4048760" y="751840"/>
            <a:ext cx="4648200" cy="762000"/>
          </a:xfrm>
          <a:prstGeom prst="roundRect">
            <a:avLst/>
          </a:prstGeom>
          <a:solidFill>
            <a:srgbClr val="B40E7C"/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Direction Gestion &amp; Relation Client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6D918A8-AE8A-0F0B-A059-F6ACC527F4F9}"/>
              </a:ext>
            </a:extLst>
          </p:cNvPr>
          <p:cNvSpPr/>
          <p:nvPr/>
        </p:nvSpPr>
        <p:spPr>
          <a:xfrm>
            <a:off x="1371600" y="2011680"/>
            <a:ext cx="367792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Gestion Opérationnelle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6BFD5F49-061B-7D7A-9B35-3AD5F24B5AC3}"/>
              </a:ext>
            </a:extLst>
          </p:cNvPr>
          <p:cNvSpPr/>
          <p:nvPr/>
        </p:nvSpPr>
        <p:spPr>
          <a:xfrm>
            <a:off x="7437120" y="2042160"/>
            <a:ext cx="367792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Plateformes téléphoniques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ADAC1C0-BC2C-42B4-1ED6-8ABF56E9C454}"/>
              </a:ext>
            </a:extLst>
          </p:cNvPr>
          <p:cNvSpPr/>
          <p:nvPr/>
        </p:nvSpPr>
        <p:spPr>
          <a:xfrm>
            <a:off x="558800" y="2966951"/>
            <a:ext cx="26162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/>
              <a:t>Sophie </a:t>
            </a:r>
            <a:r>
              <a:rPr lang="fr-FR" sz="1100" dirty="0" err="1"/>
              <a:t>Fougère-Fumeron</a:t>
            </a:r>
            <a:endParaRPr lang="fr-FR" sz="1100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02ACE51-F462-379E-EBB9-A10CFDB25A12}"/>
              </a:ext>
            </a:extLst>
          </p:cNvPr>
          <p:cNvSpPr/>
          <p:nvPr/>
        </p:nvSpPr>
        <p:spPr>
          <a:xfrm>
            <a:off x="3276600" y="2966951"/>
            <a:ext cx="25146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/>
              <a:t>Frédéric </a:t>
            </a:r>
            <a:r>
              <a:rPr lang="fr-FR" sz="1100" dirty="0" err="1"/>
              <a:t>Mainguenaud</a:t>
            </a:r>
            <a:endParaRPr lang="fr-FR" sz="1100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6C8A4F37-CDE1-C755-934D-91CF24E3833E}"/>
              </a:ext>
            </a:extLst>
          </p:cNvPr>
          <p:cNvSpPr/>
          <p:nvPr/>
        </p:nvSpPr>
        <p:spPr>
          <a:xfrm>
            <a:off x="7071360" y="2997431"/>
            <a:ext cx="22606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/>
              <a:t>Vanessa Allier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05B5A0E8-57AF-7B2D-7915-17E04FDED24E}"/>
              </a:ext>
            </a:extLst>
          </p:cNvPr>
          <p:cNvSpPr/>
          <p:nvPr/>
        </p:nvSpPr>
        <p:spPr>
          <a:xfrm>
            <a:off x="9525000" y="2997431"/>
            <a:ext cx="22606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/>
              <a:t>Simon Ligner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B22A116-C5C4-04FF-2AD3-F54144C57CA2}"/>
              </a:ext>
            </a:extLst>
          </p:cNvPr>
          <p:cNvSpPr/>
          <p:nvPr/>
        </p:nvSpPr>
        <p:spPr>
          <a:xfrm>
            <a:off x="998536" y="3820391"/>
            <a:ext cx="1894840" cy="5477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Adhésions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6BC97051-B48A-0694-926B-CD31E1DBBB76}"/>
              </a:ext>
            </a:extLst>
          </p:cNvPr>
          <p:cNvSpPr/>
          <p:nvPr/>
        </p:nvSpPr>
        <p:spPr>
          <a:xfrm>
            <a:off x="998536" y="4501111"/>
            <a:ext cx="1894840" cy="5477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Ouvertures Médical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36E0251-2974-73F2-B3DF-90FAEE41A0BE}"/>
              </a:ext>
            </a:extLst>
          </p:cNvPr>
          <p:cNvSpPr/>
          <p:nvPr/>
        </p:nvSpPr>
        <p:spPr>
          <a:xfrm>
            <a:off x="3589020" y="3820391"/>
            <a:ext cx="1894840" cy="5477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Prestations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51BA6144-DDEF-0CFC-7D7C-5508D8C4309B}"/>
              </a:ext>
            </a:extLst>
          </p:cNvPr>
          <p:cNvSpPr/>
          <p:nvPr/>
        </p:nvSpPr>
        <p:spPr>
          <a:xfrm>
            <a:off x="3568700" y="4460471"/>
            <a:ext cx="1894840" cy="5477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Cotisations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E1C039A4-E3BE-9A51-47CE-329A4270A578}"/>
              </a:ext>
            </a:extLst>
          </p:cNvPr>
          <p:cNvSpPr/>
          <p:nvPr/>
        </p:nvSpPr>
        <p:spPr>
          <a:xfrm>
            <a:off x="7345680" y="3983644"/>
            <a:ext cx="1986280" cy="5477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Plateau Commercial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769AAFC2-4DD1-6C09-410B-5B39B298C928}"/>
              </a:ext>
            </a:extLst>
          </p:cNvPr>
          <p:cNvSpPr/>
          <p:nvPr/>
        </p:nvSpPr>
        <p:spPr>
          <a:xfrm>
            <a:off x="9789160" y="3983644"/>
            <a:ext cx="1732280" cy="5477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Plateau Gestion</a:t>
            </a:r>
          </a:p>
        </p:txBody>
      </p:sp>
    </p:spTree>
    <p:extLst>
      <p:ext uri="{BB962C8B-B14F-4D97-AF65-F5344CB8AC3E}">
        <p14:creationId xmlns:p14="http://schemas.microsoft.com/office/powerpoint/2010/main" val="59437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FDA293-22B4-3A92-6F3D-75F7C86F3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9">
            <a:extLst>
              <a:ext uri="{FF2B5EF4-FFF2-40B4-BE49-F238E27FC236}">
                <a16:creationId xmlns:a16="http://schemas.microsoft.com/office/drawing/2014/main" id="{EC9765D4-CC90-0E68-914C-FDE3DC60F9BB}"/>
              </a:ext>
            </a:extLst>
          </p:cNvPr>
          <p:cNvSpPr txBox="1">
            <a:spLocks/>
          </p:cNvSpPr>
          <p:nvPr/>
        </p:nvSpPr>
        <p:spPr>
          <a:xfrm>
            <a:off x="505131" y="1473874"/>
            <a:ext cx="11372544" cy="47215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6E4695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E4695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E4695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E4695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E4695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kumimoji="0" lang="fr-FR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991D8B3E-E6F9-DAC5-6479-4EE90E3C08B2}"/>
              </a:ext>
            </a:extLst>
          </p:cNvPr>
          <p:cNvSpPr txBox="1">
            <a:spLocks/>
          </p:cNvSpPr>
          <p:nvPr/>
        </p:nvSpPr>
        <p:spPr>
          <a:xfrm>
            <a:off x="2764531" y="348676"/>
            <a:ext cx="6853744" cy="313932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15875" indent="-158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0B496"/>
              </a:buClr>
              <a:buFont typeface="Wingdings" pitchFamily="2" charset="2"/>
              <a:buNone/>
              <a:tabLst/>
              <a:defRPr lang="en-GB" sz="1600" b="1" kern="1200" cap="all" baseline="0" dirty="0" smtClean="0">
                <a:solidFill>
                  <a:srgbClr val="6E4695"/>
                </a:solidFill>
                <a:latin typeface="AvenirNext LT Pro Medium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B496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B496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B496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B496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75" marR="0" lvl="0" indent="-15875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B49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FR" sz="1600" b="1" i="0" u="none" strike="noStrike" kern="1200" cap="all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venirNext LT Pro Medium" panose="020B0504020202020204" pitchFamily="34" charset="0"/>
                <a:ea typeface="+mn-ea"/>
                <a:cs typeface="+mn-cs"/>
              </a:rPr>
              <a:t>processus ouvertures et paiement des prestations</a:t>
            </a:r>
          </a:p>
        </p:txBody>
      </p:sp>
      <p:cxnSp>
        <p:nvCxnSpPr>
          <p:cNvPr id="5" name="Conector recto 32">
            <a:extLst>
              <a:ext uri="{FF2B5EF4-FFF2-40B4-BE49-F238E27FC236}">
                <a16:creationId xmlns:a16="http://schemas.microsoft.com/office/drawing/2014/main" id="{DE0A0545-3A72-62B4-2CF1-BAF34A3BEF6D}"/>
              </a:ext>
            </a:extLst>
          </p:cNvPr>
          <p:cNvCxnSpPr>
            <a:cxnSpLocks/>
          </p:cNvCxnSpPr>
          <p:nvPr/>
        </p:nvCxnSpPr>
        <p:spPr>
          <a:xfrm flipH="1">
            <a:off x="5006085" y="634398"/>
            <a:ext cx="2427139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37BD808D-E8DB-3035-8ACF-35B0A8DAD814}"/>
              </a:ext>
            </a:extLst>
          </p:cNvPr>
          <p:cNvSpPr/>
          <p:nvPr/>
        </p:nvSpPr>
        <p:spPr>
          <a:xfrm>
            <a:off x="4163477" y="903590"/>
            <a:ext cx="3865046" cy="649441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dk1"/>
                </a:solidFill>
              </a:rPr>
              <a:t>Ouverture de sinistre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B3C7EB7-3050-27E0-EB65-FF915F039249}"/>
              </a:ext>
            </a:extLst>
          </p:cNvPr>
          <p:cNvSpPr/>
          <p:nvPr/>
        </p:nvSpPr>
        <p:spPr>
          <a:xfrm>
            <a:off x="3151100" y="1665716"/>
            <a:ext cx="2944900" cy="8298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dk1"/>
                </a:solidFill>
              </a:rPr>
              <a:t>Partie collectivité</a:t>
            </a:r>
          </a:p>
          <a:p>
            <a:pPr algn="ctr"/>
            <a:endParaRPr lang="fr-FR" sz="1100" b="1" dirty="0">
              <a:solidFill>
                <a:schemeClr val="dk1"/>
              </a:solidFill>
            </a:endParaRPr>
          </a:p>
          <a:p>
            <a:pPr algn="ctr"/>
            <a:r>
              <a:rPr lang="fr-FR" sz="1100" b="1" dirty="0">
                <a:solidFill>
                  <a:schemeClr val="dk1"/>
                </a:solidFill>
              </a:rPr>
              <a:t>Déclaration sur le portail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0C59568F-CAD2-0130-EA13-8E2DFF3955D2}"/>
              </a:ext>
            </a:extLst>
          </p:cNvPr>
          <p:cNvSpPr/>
          <p:nvPr/>
        </p:nvSpPr>
        <p:spPr>
          <a:xfrm>
            <a:off x="6287253" y="1698938"/>
            <a:ext cx="3739551" cy="8298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100" b="1" dirty="0">
              <a:solidFill>
                <a:schemeClr val="dk1"/>
              </a:solidFill>
            </a:endParaRPr>
          </a:p>
          <a:p>
            <a:pPr algn="ctr"/>
            <a:r>
              <a:rPr lang="fr-FR" sz="1100" b="1" dirty="0">
                <a:solidFill>
                  <a:schemeClr val="dk1"/>
                </a:solidFill>
              </a:rPr>
              <a:t>Partie agent</a:t>
            </a:r>
          </a:p>
          <a:p>
            <a:pPr algn="ctr"/>
            <a:endParaRPr lang="fr-FR" sz="1100" b="1" dirty="0">
              <a:solidFill>
                <a:schemeClr val="dk1"/>
              </a:solidFill>
            </a:endParaRPr>
          </a:p>
          <a:p>
            <a:pPr algn="ctr"/>
            <a:r>
              <a:rPr lang="fr-FR" sz="1000" b="1" dirty="0">
                <a:solidFill>
                  <a:schemeClr val="dk1"/>
                </a:solidFill>
              </a:rPr>
              <a:t>Demande d’indemnisation et certificat médical </a:t>
            </a:r>
          </a:p>
          <a:p>
            <a:pPr algn="ctr"/>
            <a:r>
              <a:rPr lang="fr-FR" sz="1000" b="1" dirty="0">
                <a:solidFill>
                  <a:schemeClr val="dk1"/>
                </a:solidFill>
              </a:rPr>
              <a:t>ouverture@territoria-mutuelle.fr</a:t>
            </a:r>
          </a:p>
          <a:p>
            <a:pPr algn="ctr"/>
            <a:r>
              <a:rPr lang="fr-FR" sz="1100" b="1" dirty="0">
                <a:solidFill>
                  <a:schemeClr val="dk1"/>
                </a:solidFill>
              </a:rPr>
              <a:t> 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AFCAB1EF-4594-2B60-97F6-E1FD6132B66C}"/>
              </a:ext>
            </a:extLst>
          </p:cNvPr>
          <p:cNvSpPr/>
          <p:nvPr/>
        </p:nvSpPr>
        <p:spPr>
          <a:xfrm>
            <a:off x="2085367" y="2687367"/>
            <a:ext cx="8403771" cy="8298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100" b="1" dirty="0">
              <a:solidFill>
                <a:schemeClr val="dk1"/>
              </a:solidFill>
            </a:endParaRPr>
          </a:p>
          <a:p>
            <a:pPr algn="ctr"/>
            <a:r>
              <a:rPr lang="fr-FR" sz="1100" b="1" dirty="0">
                <a:solidFill>
                  <a:schemeClr val="dk1"/>
                </a:solidFill>
              </a:rPr>
              <a:t>Ouverture de sinistre, instruction – si validation, envoi aux prestations pour paiement</a:t>
            </a:r>
          </a:p>
          <a:p>
            <a:pPr algn="ctr"/>
            <a:r>
              <a:rPr lang="fr-FR" sz="1100" b="1" dirty="0"/>
              <a:t>En cas de refus, information agent par téléphone et mail. </a:t>
            </a:r>
            <a:endParaRPr lang="fr-FR" sz="1000" b="1" dirty="0">
              <a:solidFill>
                <a:schemeClr val="dk1"/>
              </a:solidFill>
            </a:endParaRPr>
          </a:p>
          <a:p>
            <a:pPr algn="ctr"/>
            <a:r>
              <a:rPr lang="fr-FR" sz="1100" b="1" dirty="0">
                <a:solidFill>
                  <a:schemeClr val="dk1"/>
                </a:solidFill>
              </a:rPr>
              <a:t> 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2B9191BE-4A96-7AF9-766C-48A77A7395BB}"/>
              </a:ext>
            </a:extLst>
          </p:cNvPr>
          <p:cNvSpPr/>
          <p:nvPr/>
        </p:nvSpPr>
        <p:spPr>
          <a:xfrm>
            <a:off x="4040105" y="3816566"/>
            <a:ext cx="3865046" cy="649441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dk1"/>
                </a:solidFill>
              </a:rPr>
              <a:t>La vie du sinistre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B65949C3-ECAF-9D81-8521-EEBFAC11BC57}"/>
              </a:ext>
            </a:extLst>
          </p:cNvPr>
          <p:cNvSpPr/>
          <p:nvPr/>
        </p:nvSpPr>
        <p:spPr>
          <a:xfrm>
            <a:off x="2085366" y="4796060"/>
            <a:ext cx="8403771" cy="14275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100" b="1" dirty="0">
              <a:solidFill>
                <a:schemeClr val="dk1"/>
              </a:solidFill>
            </a:endParaRPr>
          </a:p>
          <a:p>
            <a:pPr algn="ctr"/>
            <a:r>
              <a:rPr lang="fr-FR" sz="1100" b="1" dirty="0"/>
              <a:t>Saisie au fil des trains de paye, par les collectivités et via le portail :</a:t>
            </a:r>
          </a:p>
          <a:p>
            <a:pPr algn="ctr"/>
            <a:endParaRPr lang="fr-FR" sz="1100" b="1" dirty="0"/>
          </a:p>
          <a:p>
            <a:pPr algn="ctr"/>
            <a:endParaRPr lang="fr-FR" sz="1100" b="1" dirty="0"/>
          </a:p>
          <a:p>
            <a:pPr algn="ctr"/>
            <a:r>
              <a:rPr lang="fr-FR" sz="1100" b="1" dirty="0"/>
              <a:t>Des prolongations</a:t>
            </a:r>
          </a:p>
          <a:p>
            <a:pPr algn="ctr"/>
            <a:r>
              <a:rPr lang="fr-FR" sz="1100" b="1" dirty="0"/>
              <a:t>Des modifications de congés (requalifications)</a:t>
            </a:r>
          </a:p>
          <a:p>
            <a:pPr algn="ctr"/>
            <a:r>
              <a:rPr lang="fr-FR" sz="1100" b="1" dirty="0"/>
              <a:t>Des reprises d’activité </a:t>
            </a:r>
            <a:endParaRPr lang="fr-FR" sz="11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1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E8C42A-9A60-AB1F-B593-D5CBE7396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9">
            <a:extLst>
              <a:ext uri="{FF2B5EF4-FFF2-40B4-BE49-F238E27FC236}">
                <a16:creationId xmlns:a16="http://schemas.microsoft.com/office/drawing/2014/main" id="{BAF887A7-27A8-3627-1AC2-2D396CE2D7D3}"/>
              </a:ext>
            </a:extLst>
          </p:cNvPr>
          <p:cNvSpPr txBox="1">
            <a:spLocks/>
          </p:cNvSpPr>
          <p:nvPr/>
        </p:nvSpPr>
        <p:spPr>
          <a:xfrm>
            <a:off x="505131" y="1473874"/>
            <a:ext cx="11372544" cy="47215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6E4695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E4695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E4695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E4695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6E4695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kumimoji="0" lang="fr-FR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607A43A5-FA4C-5DC1-10AC-3C6EF7F34F6B}"/>
              </a:ext>
            </a:extLst>
          </p:cNvPr>
          <p:cNvSpPr txBox="1">
            <a:spLocks/>
          </p:cNvSpPr>
          <p:nvPr/>
        </p:nvSpPr>
        <p:spPr>
          <a:xfrm>
            <a:off x="3995685" y="337705"/>
            <a:ext cx="5765170" cy="313932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15875" indent="-158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0B496"/>
              </a:buClr>
              <a:buFont typeface="Wingdings" pitchFamily="2" charset="2"/>
              <a:buNone/>
              <a:tabLst/>
              <a:defRPr lang="en-GB" sz="1600" b="1" kern="1200" cap="all" baseline="0" dirty="0" smtClean="0">
                <a:solidFill>
                  <a:srgbClr val="6E4695"/>
                </a:solidFill>
                <a:latin typeface="AvenirNext LT Pro Medium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B496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B496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B496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B496"/>
              </a:buClr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75" marR="0" lvl="0" indent="-15875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B49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fr-FR" sz="1600" b="1" i="0" u="none" strike="noStrike" kern="1200" cap="all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venirNext LT Pro Medium" panose="020B0504020202020204" pitchFamily="34" charset="0"/>
                <a:ea typeface="+mn-ea"/>
                <a:cs typeface="+mn-cs"/>
              </a:rPr>
              <a:t>Organisation gestion – contacts collectivités</a:t>
            </a:r>
          </a:p>
        </p:txBody>
      </p:sp>
      <p:cxnSp>
        <p:nvCxnSpPr>
          <p:cNvPr id="5" name="Conector recto 32">
            <a:extLst>
              <a:ext uri="{FF2B5EF4-FFF2-40B4-BE49-F238E27FC236}">
                <a16:creationId xmlns:a16="http://schemas.microsoft.com/office/drawing/2014/main" id="{0320A85A-D531-855F-A2F0-BCF3ABF7710A}"/>
              </a:ext>
            </a:extLst>
          </p:cNvPr>
          <p:cNvCxnSpPr>
            <a:cxnSpLocks/>
          </p:cNvCxnSpPr>
          <p:nvPr/>
        </p:nvCxnSpPr>
        <p:spPr>
          <a:xfrm flipH="1">
            <a:off x="5868236" y="676435"/>
            <a:ext cx="2427139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68E88D3-C604-A9CB-2720-B31D1EB45F74}"/>
              </a:ext>
            </a:extLst>
          </p:cNvPr>
          <p:cNvSpPr/>
          <p:nvPr/>
        </p:nvSpPr>
        <p:spPr>
          <a:xfrm>
            <a:off x="1837507" y="913899"/>
            <a:ext cx="5428343" cy="215904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Référence technique</a:t>
            </a:r>
          </a:p>
          <a:p>
            <a:pPr algn="ctr"/>
            <a:endParaRPr lang="fr-FR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/>
              <a:t>Béatrice </a:t>
            </a:r>
            <a:r>
              <a:rPr lang="fr-FR" sz="1200" dirty="0" err="1"/>
              <a:t>Hamonet</a:t>
            </a:r>
            <a:r>
              <a:rPr lang="fr-FR" sz="1200" dirty="0"/>
              <a:t> </a:t>
            </a:r>
            <a:r>
              <a:rPr lang="fr-FR" sz="12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05 49 26 12 02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Sophie Fraigneau : 05 49 26 65 73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Julie </a:t>
            </a:r>
            <a:r>
              <a:rPr lang="fr-FR" sz="12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Cornut</a:t>
            </a:r>
            <a:r>
              <a:rPr lang="fr-FR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: 05 49 26 65 </a:t>
            </a:r>
            <a:r>
              <a:rPr lang="fr-FR" sz="1200" kern="100" dirty="0">
                <a:ea typeface="Aptos" panose="020B0004020202020204" pitchFamily="34" charset="0"/>
                <a:cs typeface="Times New Roman" panose="02020603050405020304" pitchFamily="18" charset="0"/>
              </a:rPr>
              <a:t>69</a:t>
            </a:r>
            <a:endParaRPr lang="fr-FR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Adélaïde Rousselière : 05 49 26 11 91</a:t>
            </a:r>
          </a:p>
          <a:p>
            <a:pPr algn="ctr"/>
            <a:endParaRPr lang="fr-FR" sz="12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02C621FB-04FA-4FD3-2191-BE10E8941C2F}"/>
              </a:ext>
            </a:extLst>
          </p:cNvPr>
          <p:cNvSpPr/>
          <p:nvPr/>
        </p:nvSpPr>
        <p:spPr>
          <a:xfrm>
            <a:off x="1837508" y="3178630"/>
            <a:ext cx="5428343" cy="19941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Managers Gestion</a:t>
            </a:r>
          </a:p>
          <a:p>
            <a:pPr algn="ctr"/>
            <a:endParaRPr lang="fr-FR" sz="1400" dirty="0"/>
          </a:p>
          <a:p>
            <a:pPr algn="ctr"/>
            <a:r>
              <a:rPr lang="fr-FR" sz="1200" dirty="0"/>
              <a:t>Sophie Fougère Fumeron : 06 24 26 93 94 (adhésions/ouvertures de sinistres)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/>
              <a:t>Frédéric </a:t>
            </a:r>
            <a:r>
              <a:rPr lang="fr-FR" sz="1200" dirty="0" err="1"/>
              <a:t>Mainguenaud</a:t>
            </a:r>
            <a:r>
              <a:rPr lang="fr-FR" sz="1200" dirty="0"/>
              <a:t> : 05 49 26 65 70</a:t>
            </a:r>
          </a:p>
          <a:p>
            <a:pPr algn="ctr"/>
            <a:r>
              <a:rPr lang="fr-FR" sz="1200" dirty="0"/>
              <a:t>Manager prestations et cotisations</a:t>
            </a:r>
          </a:p>
          <a:p>
            <a:pPr algn="ctr"/>
            <a:endParaRPr lang="fr-FR" sz="1400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BDF50F4-A2C1-F0D1-17A1-0AA3BFA388BC}"/>
              </a:ext>
            </a:extLst>
          </p:cNvPr>
          <p:cNvSpPr/>
          <p:nvPr/>
        </p:nvSpPr>
        <p:spPr>
          <a:xfrm>
            <a:off x="1881053" y="5384126"/>
            <a:ext cx="5428343" cy="9289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Directrice Gestion &amp; Relation Client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Agnès </a:t>
            </a:r>
            <a:r>
              <a:rPr lang="fr-FR" sz="1400" dirty="0" err="1"/>
              <a:t>Huleu</a:t>
            </a:r>
            <a:r>
              <a:rPr lang="fr-FR" sz="1400" dirty="0"/>
              <a:t> Hodges : 06 22 06 53 69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96FE148-5355-73CF-7F02-9750ECE1A9EF}"/>
              </a:ext>
            </a:extLst>
          </p:cNvPr>
          <p:cNvSpPr txBox="1"/>
          <p:nvPr/>
        </p:nvSpPr>
        <p:spPr>
          <a:xfrm>
            <a:off x="7585166" y="3654026"/>
            <a:ext cx="4731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algn="ctr"/>
            <a:r>
              <a:rPr lang="fr-FR" dirty="0"/>
              <a:t>s-fougerefumeron@territoria-mutuelle.fr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7AF495-67A4-7C98-646E-7BCFBD418FD3}"/>
              </a:ext>
            </a:extLst>
          </p:cNvPr>
          <p:cNvSpPr txBox="1"/>
          <p:nvPr/>
        </p:nvSpPr>
        <p:spPr>
          <a:xfrm>
            <a:off x="8007532" y="1624113"/>
            <a:ext cx="3791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r>
              <a:rPr lang="fr-FR" dirty="0"/>
              <a:t>reftech@territoria-mutuelle.fr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21784AA-1B48-56AD-8352-462604621CF3}"/>
              </a:ext>
            </a:extLst>
          </p:cNvPr>
          <p:cNvSpPr txBox="1"/>
          <p:nvPr/>
        </p:nvSpPr>
        <p:spPr>
          <a:xfrm>
            <a:off x="8078652" y="5656915"/>
            <a:ext cx="3791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a-huleuhodges@territoria-mutuelle.fr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1F76D5F-0AD6-2073-2FEC-0F516415199A}"/>
              </a:ext>
            </a:extLst>
          </p:cNvPr>
          <p:cNvSpPr txBox="1"/>
          <p:nvPr/>
        </p:nvSpPr>
        <p:spPr>
          <a:xfrm>
            <a:off x="7476311" y="4459564"/>
            <a:ext cx="4731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pPr algn="ctr"/>
            <a:r>
              <a:rPr lang="fr-FR" dirty="0"/>
              <a:t>f-mainguenaud@territoria-mutuelle.fr</a:t>
            </a:r>
          </a:p>
        </p:txBody>
      </p:sp>
    </p:spTree>
    <p:extLst>
      <p:ext uri="{BB962C8B-B14F-4D97-AF65-F5344CB8AC3E}">
        <p14:creationId xmlns:p14="http://schemas.microsoft.com/office/powerpoint/2010/main" val="333661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66FA9-EF9A-138A-B39E-15FAFF6CE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60" y="1222410"/>
            <a:ext cx="10078719" cy="383727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2"/>
                </a:solidFill>
                <a:latin typeface="+mj-lt"/>
              </a:rPr>
              <a:t>MERCI</a:t>
            </a:r>
            <a:br>
              <a:rPr lang="fr-FR" dirty="0">
                <a:solidFill>
                  <a:schemeClr val="accent2"/>
                </a:solidFill>
                <a:latin typeface="+mj-lt"/>
              </a:rPr>
            </a:br>
            <a:br>
              <a:rPr lang="fr-FR" dirty="0">
                <a:solidFill>
                  <a:schemeClr val="accent2"/>
                </a:solidFill>
                <a:latin typeface="+mj-lt"/>
              </a:rPr>
            </a:br>
            <a:r>
              <a:rPr lang="fr-FR" sz="2000" dirty="0">
                <a:solidFill>
                  <a:schemeClr val="accent2"/>
                </a:solidFill>
                <a:latin typeface="+mj-lt"/>
              </a:rPr>
              <a:t>Nous attirons votre attention sur le fait que ces numéros sont dédiés aux collectivités, merci de ne pas les transmettre aux agents, au risque de ne plus être joignables</a:t>
            </a:r>
            <a:endParaRPr lang="fr-FR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4713823"/>
      </p:ext>
    </p:extLst>
  </p:cSld>
  <p:clrMapOvr>
    <a:masterClrMapping/>
  </p:clrMapOvr>
</p:sld>
</file>

<file path=ppt/theme/theme1.xml><?xml version="1.0" encoding="utf-8"?>
<a:theme xmlns:a="http://schemas.openxmlformats.org/drawingml/2006/main" name="APICIL">
  <a:themeElements>
    <a:clrScheme name="APICIL">
      <a:dk1>
        <a:sysClr val="windowText" lastClr="000000"/>
      </a:dk1>
      <a:lt1>
        <a:srgbClr val="FFFFFF"/>
      </a:lt1>
      <a:dk2>
        <a:srgbClr val="AE0F09"/>
      </a:dk2>
      <a:lt2>
        <a:srgbClr val="9DA3A7"/>
      </a:lt2>
      <a:accent1>
        <a:srgbClr val="E30513"/>
      </a:accent1>
      <a:accent2>
        <a:srgbClr val="00A082"/>
      </a:accent2>
      <a:accent3>
        <a:srgbClr val="57B14A"/>
      </a:accent3>
      <a:accent4>
        <a:srgbClr val="008B93"/>
      </a:accent4>
      <a:accent5>
        <a:srgbClr val="EF7C00"/>
      </a:accent5>
      <a:accent6>
        <a:srgbClr val="401F70"/>
      </a:accent6>
      <a:hlink>
        <a:srgbClr val="D02F89"/>
      </a:hlink>
      <a:folHlink>
        <a:srgbClr val="847EBB"/>
      </a:folHlink>
    </a:clrScheme>
    <a:fontScheme name="APIC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3EA02A8B1FB74CAB6F6FC1F0B7AAE8" ma:contentTypeVersion="5" ma:contentTypeDescription="Crée un document." ma:contentTypeScope="" ma:versionID="cdc00538e70eaa2770d45191c0310669">
  <xsd:schema xmlns:xsd="http://www.w3.org/2001/XMLSchema" xmlns:xs="http://www.w3.org/2001/XMLSchema" xmlns:p="http://schemas.microsoft.com/office/2006/metadata/properties" xmlns:ns2="78c37b03-6697-476f-935f-073a1c5253ef" xmlns:ns3="f3f9e3d3-7a5f-4476-9107-fc46744bba9a" targetNamespace="http://schemas.microsoft.com/office/2006/metadata/properties" ma:root="true" ma:fieldsID="9fb3b28bf013619b5d7ddf408f72c2ca" ns2:_="" ns3:_="">
    <xsd:import namespace="78c37b03-6697-476f-935f-073a1c5253ef"/>
    <xsd:import namespace="f3f9e3d3-7a5f-4476-9107-fc46744bb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37b03-6697-476f-935f-073a1c5253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9e3d3-7a5f-4476-9107-fc46744bb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A79DDD-8D25-4446-BDBE-52A89C0D94C3}">
  <ds:schemaRefs>
    <ds:schemaRef ds:uri="78c37b03-6697-476f-935f-073a1c5253ef"/>
    <ds:schemaRef ds:uri="f3f9e3d3-7a5f-4476-9107-fc46744bba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550FCA5-8C03-4AF6-9A65-CA70B472FB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605024-C0A8-42E8-BF1C-C28407598D5A}">
  <ds:schemaRefs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f3f9e3d3-7a5f-4476-9107-fc46744bba9a"/>
    <ds:schemaRef ds:uri="http://purl.org/dc/elements/1.1/"/>
    <ds:schemaRef ds:uri="http://schemas.openxmlformats.org/package/2006/metadata/core-properties"/>
    <ds:schemaRef ds:uri="78c37b03-6697-476f-935f-073a1c5253e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APICIL</Template>
  <TotalTime>0</TotalTime>
  <Words>288</Words>
  <Application>Microsoft Office PowerPoint</Application>
  <PresentationFormat>Grand écran</PresentationFormat>
  <Paragraphs>71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Aptos</vt:lpstr>
      <vt:lpstr>Arial</vt:lpstr>
      <vt:lpstr>AvenirNext LT Pro Medium</vt:lpstr>
      <vt:lpstr>Calibri</vt:lpstr>
      <vt:lpstr>Verdana</vt:lpstr>
      <vt:lpstr>Wingdings</vt:lpstr>
      <vt:lpstr>APICIL</vt:lpstr>
      <vt:lpstr>  Contacts Collectivités</vt:lpstr>
      <vt:lpstr>Organisation de la Gestion</vt:lpstr>
      <vt:lpstr>Présentation PowerPoint</vt:lpstr>
      <vt:lpstr>Présentation PowerPoint</vt:lpstr>
      <vt:lpstr>MERCI  Nous attirons votre attention sur le fait que ces numéros sont dédiés aux collectivités, merci de ne pas les transmettre aux agents, au risque de ne plus être joignables</vt:lpstr>
    </vt:vector>
  </TitlesOfParts>
  <Company>Groupe APICIL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Calendrier gouvernances &amp; Livrables</dc:title>
  <dc:creator>Cécile RODRIGUES</dc:creator>
  <cp:lastModifiedBy>Agnes HULEU-HODGES</cp:lastModifiedBy>
  <cp:revision>10</cp:revision>
  <dcterms:created xsi:type="dcterms:W3CDTF">2023-09-11T10:17:24Z</dcterms:created>
  <dcterms:modified xsi:type="dcterms:W3CDTF">2025-03-31T12:45:53Z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0x010100533EA02A8B1FB74CAB6F6FC1F0B7AAE8</vt:lpwstr>
  </property>
</Properties>
</file>