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1" r:id="rId5"/>
    <p:sldId id="259" r:id="rId6"/>
  </p:sldIdLst>
  <p:sldSz cx="7559675" cy="1069181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0F42"/>
    <a:srgbClr val="232323"/>
    <a:srgbClr val="331A41"/>
    <a:srgbClr val="2B2D74"/>
    <a:srgbClr val="191998"/>
    <a:srgbClr val="FF3D83"/>
    <a:srgbClr val="F9603A"/>
    <a:srgbClr val="37B5AA"/>
    <a:srgbClr val="FFD3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44" autoAdjust="0"/>
    <p:restoredTop sz="94660"/>
  </p:normalViewPr>
  <p:slideViewPr>
    <p:cSldViewPr snapToGrid="0">
      <p:cViewPr>
        <p:scale>
          <a:sx n="120" d="100"/>
          <a:sy n="120" d="100"/>
        </p:scale>
        <p:origin x="950" y="-43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7BDB4BE3-1B88-489F-9D5E-E1E5560F5C0A}" type="datetimeFigureOut">
              <a:rPr lang="fr-FR" smtClean="0"/>
              <a:t>03/07/2025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1092044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DB4BE3-1B88-489F-9D5E-E1E5560F5C0A}" type="datetimeFigureOut">
              <a:rPr lang="fr-FR" smtClean="0"/>
              <a:t>03/07/2025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787023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DB4BE3-1B88-489F-9D5E-E1E5560F5C0A}" type="datetimeFigureOut">
              <a:rPr lang="fr-FR" smtClean="0"/>
              <a:t>03/07/2025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1434409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DB4BE3-1B88-489F-9D5E-E1E5560F5C0A}" type="datetimeFigureOut">
              <a:rPr lang="fr-FR" smtClean="0"/>
              <a:t>03/07/2025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43004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BDB4BE3-1B88-489F-9D5E-E1E5560F5C0A}" type="datetimeFigureOut">
              <a:rPr lang="fr-FR" smtClean="0"/>
              <a:t>03/07/2025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006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BDB4BE3-1B88-489F-9D5E-E1E5560F5C0A}" type="datetimeFigureOut">
              <a:rPr lang="fr-FR" smtClean="0"/>
              <a:t>03/07/2025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1540763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BDB4BE3-1B88-489F-9D5E-E1E5560F5C0A}" type="datetimeFigureOut">
              <a:rPr lang="fr-FR" smtClean="0"/>
              <a:t>03/07/2025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138393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BDB4BE3-1B88-489F-9D5E-E1E5560F5C0A}" type="datetimeFigureOut">
              <a:rPr lang="fr-FR" smtClean="0"/>
              <a:t>03/07/2025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417140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B4BE3-1B88-489F-9D5E-E1E5560F5C0A}" type="datetimeFigureOut">
              <a:rPr lang="fr-FR" smtClean="0"/>
              <a:t>03/07/2025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1754217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7BDB4BE3-1B88-489F-9D5E-E1E5560F5C0A}" type="datetimeFigureOut">
              <a:rPr lang="fr-FR" smtClean="0"/>
              <a:t>03/07/2025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228530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7BDB4BE3-1B88-489F-9D5E-E1E5560F5C0A}" type="datetimeFigureOut">
              <a:rPr lang="fr-FR" smtClean="0"/>
              <a:t>03/07/2025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744C29D-B1B8-4B05-9468-81AC7BF71A75}" type="slidenum">
              <a:rPr lang="fr-FR" smtClean="0"/>
              <a:t>‹N°›</a:t>
            </a:fld>
            <a:endParaRPr lang="fr-FR"/>
          </a:p>
        </p:txBody>
      </p:sp>
    </p:spTree>
    <p:extLst>
      <p:ext uri="{BB962C8B-B14F-4D97-AF65-F5344CB8AC3E}">
        <p14:creationId xmlns:p14="http://schemas.microsoft.com/office/powerpoint/2010/main" val="2287963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BDB4BE3-1B88-489F-9D5E-E1E5560F5C0A}" type="datetimeFigureOut">
              <a:rPr lang="fr-FR" smtClean="0"/>
              <a:t>03/07/2025</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744C29D-B1B8-4B05-9468-81AC7BF71A75}" type="slidenum">
              <a:rPr lang="fr-FR" smtClean="0"/>
              <a:t>‹N°›</a:t>
            </a:fld>
            <a:endParaRPr lang="fr-FR"/>
          </a:p>
        </p:txBody>
      </p:sp>
    </p:spTree>
    <p:extLst>
      <p:ext uri="{BB962C8B-B14F-4D97-AF65-F5344CB8AC3E}">
        <p14:creationId xmlns:p14="http://schemas.microsoft.com/office/powerpoint/2010/main" val="4002662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rcRect l="37695"/>
          <a:stretch>
            <a:fillRect/>
          </a:stretch>
        </p:blipFill>
        <p:spPr>
          <a:xfrm>
            <a:off x="234820" y="10001128"/>
            <a:ext cx="1028162" cy="547855"/>
          </a:xfrm>
          <a:prstGeom prst="rect">
            <a:avLst/>
          </a:prstGeom>
        </p:spPr>
      </p:pic>
      <p:sp>
        <p:nvSpPr>
          <p:cNvPr id="5" name="Text Box 2"/>
          <p:cNvSpPr txBox="1">
            <a:spLocks noChangeArrowheads="1"/>
          </p:cNvSpPr>
          <p:nvPr/>
        </p:nvSpPr>
        <p:spPr bwMode="auto">
          <a:xfrm>
            <a:off x="304706" y="3957411"/>
            <a:ext cx="2749514" cy="617037"/>
          </a:xfrm>
          <a:prstGeom prst="rect">
            <a:avLst/>
          </a:prstGeom>
          <a:solidFill>
            <a:srgbClr val="331A41"/>
          </a:solidFill>
          <a:ln>
            <a:noFill/>
          </a:ln>
          <a:effec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SECRETAIRE GENERAL DE MAIRIE </a:t>
            </a:r>
            <a:endParaRPr kumimoji="0" lang="fr-FR" altLang="fr-FR"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2" name="ZoneTexte 11">
            <a:extLst>
              <a:ext uri="{FF2B5EF4-FFF2-40B4-BE49-F238E27FC236}">
                <a16:creationId xmlns:a16="http://schemas.microsoft.com/office/drawing/2014/main" id="{49DABE7A-8F25-E63C-077B-976470F48FDC}"/>
              </a:ext>
            </a:extLst>
          </p:cNvPr>
          <p:cNvSpPr txBox="1"/>
          <p:nvPr/>
        </p:nvSpPr>
        <p:spPr>
          <a:xfrm>
            <a:off x="268709" y="4601172"/>
            <a:ext cx="3252971" cy="2446824"/>
          </a:xfrm>
          <a:prstGeom prst="rect">
            <a:avLst/>
          </a:prstGeom>
          <a:noFill/>
        </p:spPr>
        <p:txBody>
          <a:bodyPr wrap="square">
            <a:spAutoFit/>
          </a:bodyPr>
          <a:lstStyle/>
          <a:p>
            <a:pPr algn="just"/>
            <a:r>
              <a:rPr lang="fr-FR" sz="900" b="0" i="0" u="none" strike="noStrike" baseline="0" dirty="0"/>
              <a:t>Les objectifs, à l’issue de ce cycle de formation, sont de permettre le recrutement au sein d’une collectivité ou d’assurer des missions temporaires, de remplacement ou de renfort de durée variable, sous contrat à temps complet ou partiel, auprès des collectivités du département de la Marne.</a:t>
            </a:r>
          </a:p>
          <a:p>
            <a:pPr algn="just"/>
            <a:r>
              <a:rPr lang="fr-FR" sz="900" b="0" i="0" u="none" strike="noStrike" baseline="0" dirty="0"/>
              <a:t>Le/La stagiaire sera capable de </a:t>
            </a:r>
          </a:p>
          <a:p>
            <a:pPr algn="just"/>
            <a:r>
              <a:rPr lang="fr-FR" sz="900" dirty="0"/>
              <a:t>→ </a:t>
            </a:r>
            <a:r>
              <a:rPr lang="fr-FR" sz="900" b="0" i="0" u="none" strike="noStrike" baseline="0" dirty="0"/>
              <a:t>Assister une équipe dans la communication des informations et l'organisation des activités</a:t>
            </a:r>
          </a:p>
          <a:p>
            <a:pPr algn="just"/>
            <a:r>
              <a:rPr lang="fr-FR" sz="900" dirty="0"/>
              <a:t>→ </a:t>
            </a:r>
            <a:r>
              <a:rPr lang="fr-FR" sz="900" b="0" i="0" u="none" strike="noStrike" baseline="0" dirty="0"/>
              <a:t>Développer son adaptabilité dans la réalisation des missions confiées</a:t>
            </a:r>
          </a:p>
          <a:p>
            <a:pPr algn="just"/>
            <a:r>
              <a:rPr lang="fr-FR" sz="900" dirty="0"/>
              <a:t>→ </a:t>
            </a:r>
            <a:r>
              <a:rPr lang="fr-FR" sz="900" b="0" i="0" u="none" strike="noStrike" baseline="0" dirty="0"/>
              <a:t>Communiquer avec les usagers selon les canaux de communication</a:t>
            </a:r>
          </a:p>
          <a:p>
            <a:pPr algn="just"/>
            <a:r>
              <a:rPr lang="fr-FR" sz="900" dirty="0"/>
              <a:t>→ </a:t>
            </a:r>
            <a:r>
              <a:rPr lang="fr-FR" sz="900" b="0" i="0" u="none" strike="noStrike" baseline="0" dirty="0"/>
              <a:t>Organiser ses activités</a:t>
            </a:r>
          </a:p>
          <a:p>
            <a:pPr algn="just"/>
            <a:r>
              <a:rPr lang="fr-FR" sz="900" b="1" i="0" u="none" strike="noStrike" baseline="0" dirty="0"/>
              <a:t>Aptitudes : </a:t>
            </a:r>
          </a:p>
          <a:p>
            <a:pPr algn="just"/>
            <a:r>
              <a:rPr lang="fr-FR" sz="900" dirty="0"/>
              <a:t>→ </a:t>
            </a:r>
            <a:r>
              <a:rPr lang="fr-FR" sz="900" b="0" i="0" u="none" strike="noStrike" baseline="0" dirty="0"/>
              <a:t>Capacités à communiquer à l’écrit et à l’oral</a:t>
            </a:r>
          </a:p>
          <a:p>
            <a:pPr algn="just"/>
            <a:r>
              <a:rPr lang="fr-FR" sz="900" dirty="0"/>
              <a:t>→ </a:t>
            </a:r>
            <a:r>
              <a:rPr lang="fr-FR" sz="900" b="0" i="0" u="none" strike="noStrike" baseline="0" dirty="0"/>
              <a:t>Organisation et autonomie</a:t>
            </a:r>
          </a:p>
          <a:p>
            <a:pPr algn="just"/>
            <a:r>
              <a:rPr lang="fr-FR" sz="900" dirty="0"/>
              <a:t>→ </a:t>
            </a:r>
            <a:r>
              <a:rPr lang="fr-FR" sz="900" b="0" i="0" u="none" strike="noStrike" baseline="0" dirty="0"/>
              <a:t>Sens des priorités et respect des échéances</a:t>
            </a: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622" y="2820816"/>
            <a:ext cx="5798430" cy="559884"/>
          </a:xfrm>
          <a:prstGeom prst="rect">
            <a:avLst/>
          </a:prstGeom>
        </p:spPr>
      </p:pic>
      <p:sp>
        <p:nvSpPr>
          <p:cNvPr id="15" name="Text Box 17">
            <a:extLst>
              <a:ext uri="{FF2B5EF4-FFF2-40B4-BE49-F238E27FC236}">
                <a16:creationId xmlns:a16="http://schemas.microsoft.com/office/drawing/2014/main" id="{0502559B-49A4-BFBE-F931-7ABEFAA7C061}"/>
              </a:ext>
            </a:extLst>
          </p:cNvPr>
          <p:cNvSpPr txBox="1">
            <a:spLocks noChangeArrowheads="1"/>
          </p:cNvSpPr>
          <p:nvPr/>
        </p:nvSpPr>
        <p:spPr bwMode="auto">
          <a:xfrm>
            <a:off x="304294" y="7958992"/>
            <a:ext cx="3177482" cy="74384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900" b="0" i="0" u="none" strike="noStrike" baseline="0" dirty="0">
                <a:solidFill>
                  <a:srgbClr val="211D1E"/>
                </a:solidFill>
              </a:rPr>
              <a:t>→ Niveau 4 / Expérience professionnelle significative dans l'administratif </a:t>
            </a:r>
          </a:p>
          <a:p>
            <a:r>
              <a:rPr lang="fr-FR" sz="900" dirty="0">
                <a:solidFill>
                  <a:srgbClr val="211D1E"/>
                </a:solidFill>
              </a:rPr>
              <a:t>→ Connaître </a:t>
            </a:r>
            <a:r>
              <a:rPr lang="fr-FR" sz="900" b="0" i="0" u="none" strike="noStrike" baseline="0" dirty="0">
                <a:solidFill>
                  <a:srgbClr val="211D1E"/>
                </a:solidFill>
              </a:rPr>
              <a:t>les outils informatiques courants</a:t>
            </a:r>
          </a:p>
          <a:p>
            <a:r>
              <a:rPr lang="fr-FR" sz="900" b="0" i="0" u="none" strike="noStrike" baseline="0" dirty="0">
                <a:solidFill>
                  <a:srgbClr val="211D1E"/>
                </a:solidFill>
              </a:rPr>
              <a:t>→ Maitriser les outils informatiques</a:t>
            </a:r>
          </a:p>
          <a:p>
            <a:r>
              <a:rPr lang="fr-FR" sz="900" dirty="0">
                <a:solidFill>
                  <a:srgbClr val="211D1E"/>
                </a:solidFill>
              </a:rPr>
              <a:t>→ Satisfaire aux épreuves de sélection</a:t>
            </a:r>
          </a:p>
          <a:p>
            <a:endParaRPr lang="fr-FR" sz="900" b="0" i="0" u="none" strike="noStrike" baseline="0" dirty="0">
              <a:solidFill>
                <a:srgbClr val="211D1E"/>
              </a:solidFill>
            </a:endParaRPr>
          </a:p>
        </p:txBody>
      </p:sp>
      <p:sp>
        <p:nvSpPr>
          <p:cNvPr id="17" name="Text Box 11">
            <a:extLst>
              <a:ext uri="{FF2B5EF4-FFF2-40B4-BE49-F238E27FC236}">
                <a16:creationId xmlns:a16="http://schemas.microsoft.com/office/drawing/2014/main" id="{ADA48B35-5DEC-4BCA-3F00-0536A7CDD7A8}"/>
              </a:ext>
            </a:extLst>
          </p:cNvPr>
          <p:cNvSpPr txBox="1">
            <a:spLocks noChangeArrowheads="1"/>
          </p:cNvSpPr>
          <p:nvPr/>
        </p:nvSpPr>
        <p:spPr bwMode="auto">
          <a:xfrm>
            <a:off x="304706" y="7617701"/>
            <a:ext cx="2526174" cy="30072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Prérequis </a:t>
            </a:r>
            <a:endParaRPr kumimoji="0" lang="fr-FR" altLang="fr-FR" sz="1400" b="0"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22" name="ZoneTexte 21">
            <a:extLst>
              <a:ext uri="{FF2B5EF4-FFF2-40B4-BE49-F238E27FC236}">
                <a16:creationId xmlns:a16="http://schemas.microsoft.com/office/drawing/2014/main" id="{78233CA9-83FC-EAA1-A3D0-3291A31ED2DF}"/>
              </a:ext>
            </a:extLst>
          </p:cNvPr>
          <p:cNvSpPr txBox="1"/>
          <p:nvPr/>
        </p:nvSpPr>
        <p:spPr>
          <a:xfrm>
            <a:off x="234820" y="3578461"/>
            <a:ext cx="1880119" cy="307777"/>
          </a:xfrm>
          <a:prstGeom prst="rect">
            <a:avLst/>
          </a:prstGeom>
          <a:noFill/>
        </p:spPr>
        <p:txBody>
          <a:bodyPr wrap="square">
            <a:spAutoFit/>
          </a:bodyPr>
          <a:lstStyle/>
          <a:p>
            <a:r>
              <a:rPr lang="fr-FR" sz="1400" i="0" u="sng" strike="noStrike" baseline="0" dirty="0">
                <a:solidFill>
                  <a:srgbClr val="2C0F42"/>
                </a:solidFill>
              </a:rPr>
              <a:t>Parcours vers le métier </a:t>
            </a:r>
            <a:endParaRPr lang="fr-FR" sz="1400" dirty="0"/>
          </a:p>
        </p:txBody>
      </p:sp>
      <p:sp>
        <p:nvSpPr>
          <p:cNvPr id="23" name="Text Box 17">
            <a:extLst>
              <a:ext uri="{FF2B5EF4-FFF2-40B4-BE49-F238E27FC236}">
                <a16:creationId xmlns:a16="http://schemas.microsoft.com/office/drawing/2014/main" id="{A5C5BA72-FC7C-DDEA-22EF-043DBCEA725C}"/>
              </a:ext>
            </a:extLst>
          </p:cNvPr>
          <p:cNvSpPr txBox="1">
            <a:spLocks noChangeArrowheads="1"/>
          </p:cNvSpPr>
          <p:nvPr/>
        </p:nvSpPr>
        <p:spPr bwMode="auto">
          <a:xfrm>
            <a:off x="268709" y="9082091"/>
            <a:ext cx="3177070" cy="70009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l"/>
            <a:r>
              <a:rPr lang="fr-FR" sz="900" b="0" i="0" u="none" strike="noStrike" baseline="0" dirty="0">
                <a:solidFill>
                  <a:srgbClr val="211D1E"/>
                </a:solidFill>
              </a:rPr>
              <a:t>→ </a:t>
            </a:r>
            <a:r>
              <a:rPr lang="fr-FR" sz="900" b="0" i="0" u="none" strike="noStrike" baseline="0" dirty="0">
                <a:solidFill>
                  <a:srgbClr val="000000"/>
                </a:solidFill>
              </a:rPr>
              <a:t>Séances de formation en présentiel et distanciel </a:t>
            </a:r>
          </a:p>
          <a:p>
            <a:r>
              <a:rPr lang="fr-FR" sz="900" b="0" i="0" u="none" strike="noStrike" baseline="0" dirty="0">
                <a:solidFill>
                  <a:srgbClr val="211D1E"/>
                </a:solidFill>
              </a:rPr>
              <a:t>→ </a:t>
            </a:r>
            <a:r>
              <a:rPr lang="fr-FR" sz="900" dirty="0">
                <a:solidFill>
                  <a:srgbClr val="000000"/>
                </a:solidFill>
              </a:rPr>
              <a:t>P</a:t>
            </a:r>
            <a:r>
              <a:rPr lang="fr-FR" sz="900" b="0" i="0" u="none" strike="noStrike" baseline="0" dirty="0">
                <a:solidFill>
                  <a:srgbClr val="000000"/>
                </a:solidFill>
              </a:rPr>
              <a:t>édagogie alternée (centre de formation et périodes de stage) </a:t>
            </a:r>
          </a:p>
          <a:p>
            <a:r>
              <a:rPr lang="fr-FR" sz="900" b="0" i="0" u="none" strike="noStrike" baseline="0" dirty="0">
                <a:solidFill>
                  <a:srgbClr val="211D1E"/>
                </a:solidFill>
              </a:rPr>
              <a:t>→ </a:t>
            </a:r>
            <a:r>
              <a:rPr lang="fr-FR" sz="900" b="0" i="0" u="none" strike="noStrike" baseline="0" dirty="0">
                <a:solidFill>
                  <a:srgbClr val="000000"/>
                </a:solidFill>
              </a:rPr>
              <a:t>Pédagogie active et pédagogie de l’alternance </a:t>
            </a:r>
          </a:p>
          <a:p>
            <a:r>
              <a:rPr lang="fr-FR" sz="900" b="0" i="0" u="none" strike="noStrike" baseline="0" dirty="0">
                <a:solidFill>
                  <a:srgbClr val="211D1E"/>
                </a:solidFill>
              </a:rPr>
              <a:t>→ </a:t>
            </a:r>
            <a:r>
              <a:rPr lang="fr-FR" sz="900" b="0" i="0" u="none" strike="noStrike" baseline="0" dirty="0">
                <a:solidFill>
                  <a:srgbClr val="000000"/>
                </a:solidFill>
              </a:rPr>
              <a:t>Exercices, études de cas, mise en situation </a:t>
            </a:r>
          </a:p>
        </p:txBody>
      </p:sp>
      <p:sp>
        <p:nvSpPr>
          <p:cNvPr id="24" name="Text Box 11">
            <a:extLst>
              <a:ext uri="{FF2B5EF4-FFF2-40B4-BE49-F238E27FC236}">
                <a16:creationId xmlns:a16="http://schemas.microsoft.com/office/drawing/2014/main" id="{034DB6B7-2F21-9166-BE07-F3355304136D}"/>
              </a:ext>
            </a:extLst>
          </p:cNvPr>
          <p:cNvSpPr txBox="1">
            <a:spLocks noChangeArrowheads="1"/>
          </p:cNvSpPr>
          <p:nvPr/>
        </p:nvSpPr>
        <p:spPr bwMode="auto">
          <a:xfrm>
            <a:off x="304706" y="8783380"/>
            <a:ext cx="2526174" cy="30822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Méthodes pédagogiques</a:t>
            </a:r>
            <a:endParaRPr kumimoji="0" lang="fr-FR" altLang="fr-FR" sz="1400" b="0"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26" name="ZoneTexte 25">
            <a:extLst>
              <a:ext uri="{FF2B5EF4-FFF2-40B4-BE49-F238E27FC236}">
                <a16:creationId xmlns:a16="http://schemas.microsoft.com/office/drawing/2014/main" id="{95D24394-D7E0-BE2E-2EAD-FFF1C76D1DDD}"/>
              </a:ext>
            </a:extLst>
          </p:cNvPr>
          <p:cNvSpPr txBox="1"/>
          <p:nvPr/>
        </p:nvSpPr>
        <p:spPr>
          <a:xfrm>
            <a:off x="3819170" y="3830648"/>
            <a:ext cx="3615300" cy="4339650"/>
          </a:xfrm>
          <a:prstGeom prst="rect">
            <a:avLst/>
          </a:prstGeom>
          <a:noFill/>
        </p:spPr>
        <p:txBody>
          <a:bodyPr wrap="square">
            <a:spAutoFit/>
          </a:bodyPr>
          <a:lstStyle/>
          <a:p>
            <a:r>
              <a:rPr lang="fr-FR" sz="900" b="1" i="0" u="none" strike="noStrike" baseline="0" dirty="0">
                <a:solidFill>
                  <a:srgbClr val="2C0F42"/>
                </a:solidFill>
              </a:rPr>
              <a:t>Durée de la formation </a:t>
            </a:r>
            <a:endParaRPr lang="fr-FR" sz="900" b="0" i="0" u="none" strike="noStrike" baseline="0" dirty="0">
              <a:solidFill>
                <a:srgbClr val="2C0F42"/>
              </a:solidFill>
            </a:endParaRPr>
          </a:p>
          <a:p>
            <a:r>
              <a:rPr lang="fr-FR" sz="900" b="0" i="0" u="none" strike="noStrike" baseline="0" dirty="0">
                <a:solidFill>
                  <a:srgbClr val="211D1E"/>
                </a:solidFill>
              </a:rPr>
              <a:t>Parcours complet : 525</a:t>
            </a:r>
            <a:r>
              <a:rPr lang="fr-FR" sz="900" b="0" i="0" u="none" strike="noStrike" baseline="0" dirty="0">
                <a:solidFill>
                  <a:srgbClr val="D22128"/>
                </a:solidFill>
              </a:rPr>
              <a:t> </a:t>
            </a:r>
            <a:r>
              <a:rPr lang="fr-FR" sz="900" b="0" i="0" u="none" strike="noStrike" baseline="0" dirty="0">
                <a:solidFill>
                  <a:srgbClr val="211D1E"/>
                </a:solidFill>
              </a:rPr>
              <a:t>heures soit 300 heures en centre et 225 heures en collectivité</a:t>
            </a:r>
          </a:p>
          <a:p>
            <a:endParaRPr lang="fr-FR" sz="900" b="0" i="0" u="none" strike="noStrike" baseline="0" dirty="0"/>
          </a:p>
          <a:p>
            <a:r>
              <a:rPr lang="fr-FR" sz="900" b="1" i="0" u="none" strike="noStrike" baseline="0" dirty="0">
                <a:solidFill>
                  <a:srgbClr val="2C0F42"/>
                </a:solidFill>
              </a:rPr>
              <a:t>Dates et lieux de formation</a:t>
            </a:r>
            <a:endParaRPr lang="fr-FR" sz="900" b="0" i="0" u="none" strike="noStrike" baseline="0" dirty="0">
              <a:solidFill>
                <a:srgbClr val="2C0F42"/>
              </a:solidFill>
            </a:endParaRPr>
          </a:p>
          <a:p>
            <a:r>
              <a:rPr lang="fr-FR" sz="900" dirty="0"/>
              <a:t>→ </a:t>
            </a:r>
            <a:r>
              <a:rPr lang="fr-FR" sz="900" b="0" i="0" u="none" strike="noStrike" baseline="0" dirty="0">
                <a:solidFill>
                  <a:srgbClr val="211D1E"/>
                </a:solidFill>
              </a:rPr>
              <a:t>Du 27 octobre 2025 au 2 mars 2026 </a:t>
            </a:r>
          </a:p>
          <a:p>
            <a:r>
              <a:rPr lang="fr-FR" sz="900" b="0" i="0" u="none" strike="noStrike" baseline="0" dirty="0">
                <a:solidFill>
                  <a:srgbClr val="211D1E"/>
                </a:solidFill>
              </a:rPr>
              <a:t>→ 10 Rue Edouard Mignot 51100 REIMS </a:t>
            </a:r>
          </a:p>
          <a:p>
            <a:endParaRPr lang="fr-FR" sz="900" dirty="0">
              <a:solidFill>
                <a:srgbClr val="000000"/>
              </a:solidFill>
            </a:endParaRPr>
          </a:p>
          <a:p>
            <a:r>
              <a:rPr lang="fr-FR" sz="900" b="1" i="0" u="none" strike="noStrike" baseline="0" dirty="0">
                <a:solidFill>
                  <a:srgbClr val="2C0F42"/>
                </a:solidFill>
              </a:rPr>
              <a:t>Modalités d’accès </a:t>
            </a:r>
          </a:p>
          <a:p>
            <a:r>
              <a:rPr lang="fr-FR" sz="900" dirty="0"/>
              <a:t>→ Réunion d’information individuelle ou collective, tests, entretien évaluation individuel, dossier de candidature </a:t>
            </a:r>
          </a:p>
          <a:p>
            <a:r>
              <a:rPr lang="fr-FR" sz="900" dirty="0"/>
              <a:t>→ Résultat d’admission communiqué à l’issue de l’entretien de motivation (sous 7 jours) </a:t>
            </a:r>
          </a:p>
          <a:p>
            <a:pPr>
              <a:spcAft>
                <a:spcPts val="600"/>
              </a:spcAft>
            </a:pPr>
            <a:r>
              <a:rPr lang="fr-FR" sz="900" dirty="0"/>
              <a:t>→ Les prochaines réunions d’information collective se dérouleront  : </a:t>
            </a:r>
            <a:br>
              <a:rPr lang="fr-FR" sz="900" dirty="0"/>
            </a:br>
            <a:r>
              <a:rPr lang="fr-FR" sz="900" b="1" dirty="0"/>
              <a:t>- </a:t>
            </a:r>
            <a:r>
              <a:rPr lang="fr-FR" sz="900" b="1" dirty="0">
                <a:solidFill>
                  <a:srgbClr val="2C0F42"/>
                </a:solidFill>
              </a:rPr>
              <a:t>Chalons En Champagne </a:t>
            </a:r>
            <a:r>
              <a:rPr lang="fr-FR" sz="900" dirty="0"/>
              <a:t>:  16 septembre 2025 (Lieu à confirmer)</a:t>
            </a:r>
          </a:p>
          <a:p>
            <a:pPr>
              <a:spcAft>
                <a:spcPts val="600"/>
              </a:spcAft>
            </a:pPr>
            <a:r>
              <a:rPr lang="fr-FR" sz="900" b="1" dirty="0">
                <a:solidFill>
                  <a:srgbClr val="2C0F42"/>
                </a:solidFill>
              </a:rPr>
              <a:t>- Epernay </a:t>
            </a:r>
            <a:r>
              <a:rPr lang="fr-FR" sz="900" b="1" dirty="0"/>
              <a:t>:</a:t>
            </a:r>
            <a:r>
              <a:rPr lang="fr-FR" sz="900" dirty="0"/>
              <a:t> 24 septembre 2025 ((Lieu à confirmer)</a:t>
            </a:r>
          </a:p>
          <a:p>
            <a:pPr>
              <a:spcAft>
                <a:spcPts val="600"/>
              </a:spcAft>
            </a:pPr>
            <a:r>
              <a:rPr lang="fr-FR" sz="900" b="1" dirty="0">
                <a:solidFill>
                  <a:srgbClr val="2C0F42"/>
                </a:solidFill>
              </a:rPr>
              <a:t>- Reims </a:t>
            </a:r>
            <a:r>
              <a:rPr lang="fr-FR" sz="900" b="1" dirty="0"/>
              <a:t>: </a:t>
            </a:r>
            <a:r>
              <a:rPr lang="fr-FR" sz="900" dirty="0"/>
              <a:t>3 octobre 2025 (PFEP-Y SCHOOLS, 10 Rue Edouard Mignot) </a:t>
            </a:r>
          </a:p>
          <a:p>
            <a:r>
              <a:rPr lang="fr-FR" sz="900" b="1" i="0" u="none" strike="noStrike" baseline="0" dirty="0">
                <a:solidFill>
                  <a:srgbClr val="2C0F42"/>
                </a:solidFill>
              </a:rPr>
              <a:t>Coût de la formation</a:t>
            </a:r>
          </a:p>
          <a:p>
            <a:r>
              <a:rPr lang="fr-FR" sz="900" b="0" i="0" u="none" strike="noStrike" baseline="0" dirty="0">
                <a:solidFill>
                  <a:srgbClr val="211D1E"/>
                </a:solidFill>
              </a:rPr>
              <a:t>→ </a:t>
            </a:r>
            <a:r>
              <a:rPr lang="fr-FR" sz="900" i="0" u="none" strike="noStrike" baseline="0" dirty="0">
                <a:solidFill>
                  <a:srgbClr val="211D1E"/>
                </a:solidFill>
              </a:rPr>
              <a:t>Formation financée par la Régional Grand Est</a:t>
            </a:r>
          </a:p>
          <a:p>
            <a:endParaRPr lang="fr-FR" sz="900" b="0" i="0" u="none" strike="noStrike" baseline="0" dirty="0">
              <a:solidFill>
                <a:srgbClr val="211D1E"/>
              </a:solidFill>
            </a:endParaRPr>
          </a:p>
          <a:p>
            <a:r>
              <a:rPr lang="fr-FR" sz="900" b="1" i="0" u="none" strike="noStrike" baseline="0" dirty="0">
                <a:solidFill>
                  <a:srgbClr val="2C0F42"/>
                </a:solidFill>
              </a:rPr>
              <a:t>Accessibilité</a:t>
            </a:r>
            <a:endParaRPr lang="fr-FR" sz="900" b="0" i="0" u="none" strike="noStrike" baseline="0" dirty="0"/>
          </a:p>
          <a:p>
            <a:r>
              <a:rPr lang="fr-FR" sz="900" b="1" i="0" u="none" strike="noStrike" baseline="0" dirty="0">
                <a:solidFill>
                  <a:srgbClr val="211D1E"/>
                </a:solidFill>
              </a:rPr>
              <a:t>Cette formation est accessible aux publics en situation de handicap et/ou à mobilité réduite. </a:t>
            </a:r>
            <a:r>
              <a:rPr lang="fr-FR" sz="900" b="0" i="0" u="none" strike="noStrike" baseline="0" dirty="0">
                <a:solidFill>
                  <a:srgbClr val="211D1E"/>
                </a:solidFill>
              </a:rPr>
              <a:t>Nous proposons des modalités et matériels adaptés à vos besoins. Contactez-nous pour plus de détails.</a:t>
            </a:r>
          </a:p>
          <a:p>
            <a:pPr algn="l"/>
            <a:endParaRPr lang="fr-FR" sz="900" b="0" i="0" u="none" strike="noStrike" baseline="0" dirty="0">
              <a:solidFill>
                <a:srgbClr val="000000"/>
              </a:solidFill>
            </a:endParaRPr>
          </a:p>
          <a:p>
            <a:r>
              <a:rPr lang="fr-FR" sz="900" b="1" i="0" u="none" strike="noStrike" baseline="0" dirty="0">
                <a:solidFill>
                  <a:srgbClr val="2C0F42"/>
                </a:solidFill>
              </a:rPr>
              <a:t>Bon à savoir</a:t>
            </a:r>
            <a:endParaRPr lang="fr-FR" sz="900" b="0" i="0" u="none" strike="noStrike" baseline="0" dirty="0">
              <a:solidFill>
                <a:srgbClr val="2C0F42"/>
              </a:solidFill>
            </a:endParaRPr>
          </a:p>
          <a:p>
            <a:r>
              <a:rPr lang="fr-FR" sz="900" b="1" i="0" u="none" strike="noStrike" baseline="0" dirty="0">
                <a:solidFill>
                  <a:srgbClr val="211D1E"/>
                </a:solidFill>
              </a:rPr>
              <a:t>Formation accessible via : </a:t>
            </a:r>
            <a:endParaRPr lang="fr-FR" sz="900" b="0" i="0" u="none" strike="noStrike" baseline="0" dirty="0">
              <a:solidFill>
                <a:srgbClr val="211D1E"/>
              </a:solidFill>
            </a:endParaRPr>
          </a:p>
          <a:p>
            <a:r>
              <a:rPr lang="fr-FR" sz="900" b="0" i="0" u="none" strike="noStrike" baseline="0" dirty="0">
                <a:solidFill>
                  <a:srgbClr val="211D1E"/>
                </a:solidFill>
              </a:rPr>
              <a:t>→ Un financement CPF</a:t>
            </a:r>
          </a:p>
          <a:p>
            <a:r>
              <a:rPr lang="fr-FR" sz="900" b="0" i="0" u="none" strike="noStrike" baseline="0" dirty="0">
                <a:solidFill>
                  <a:srgbClr val="211D1E"/>
                </a:solidFill>
              </a:rPr>
              <a:t>→ Un financement France Travail</a:t>
            </a:r>
          </a:p>
        </p:txBody>
      </p:sp>
      <p:sp>
        <p:nvSpPr>
          <p:cNvPr id="30" name="ZoneTexte 29">
            <a:extLst>
              <a:ext uri="{FF2B5EF4-FFF2-40B4-BE49-F238E27FC236}">
                <a16:creationId xmlns:a16="http://schemas.microsoft.com/office/drawing/2014/main" id="{CFEBA756-F521-24F6-0E40-C2AFD779EA1E}"/>
              </a:ext>
            </a:extLst>
          </p:cNvPr>
          <p:cNvSpPr txBox="1"/>
          <p:nvPr/>
        </p:nvSpPr>
        <p:spPr>
          <a:xfrm>
            <a:off x="3913022" y="8404755"/>
            <a:ext cx="1083990" cy="461665"/>
          </a:xfrm>
          <a:prstGeom prst="rect">
            <a:avLst/>
          </a:prstGeom>
          <a:noFill/>
        </p:spPr>
        <p:txBody>
          <a:bodyPr wrap="square">
            <a:spAutoFit/>
          </a:bodyPr>
          <a:lstStyle/>
          <a:p>
            <a:r>
              <a:rPr lang="fr-FR" sz="800" b="0" i="0" u="none" strike="noStrike" baseline="0" dirty="0">
                <a:solidFill>
                  <a:srgbClr val="331A41"/>
                </a:solidFill>
              </a:rPr>
              <a:t>Taux de réussite</a:t>
            </a:r>
          </a:p>
          <a:p>
            <a:r>
              <a:rPr lang="fr-FR" sz="1600" b="1" dirty="0">
                <a:solidFill>
                  <a:srgbClr val="232323"/>
                </a:solidFill>
              </a:rPr>
              <a:t>85</a:t>
            </a:r>
            <a:r>
              <a:rPr lang="fr-FR" sz="1600" b="1" i="0" u="none" strike="noStrike" baseline="0" dirty="0">
                <a:solidFill>
                  <a:srgbClr val="232323"/>
                </a:solidFill>
              </a:rPr>
              <a:t>%</a:t>
            </a:r>
            <a:endParaRPr lang="fr-FR" sz="1600" dirty="0">
              <a:solidFill>
                <a:srgbClr val="232323"/>
              </a:solidFill>
            </a:endParaRPr>
          </a:p>
        </p:txBody>
      </p:sp>
      <p:sp>
        <p:nvSpPr>
          <p:cNvPr id="31" name="ZoneTexte 30">
            <a:extLst>
              <a:ext uri="{FF2B5EF4-FFF2-40B4-BE49-F238E27FC236}">
                <a16:creationId xmlns:a16="http://schemas.microsoft.com/office/drawing/2014/main" id="{DF125AD8-CDF8-4ACE-8F76-7544B3747BA6}"/>
              </a:ext>
            </a:extLst>
          </p:cNvPr>
          <p:cNvSpPr txBox="1"/>
          <p:nvPr/>
        </p:nvSpPr>
        <p:spPr>
          <a:xfrm>
            <a:off x="5537915" y="8400627"/>
            <a:ext cx="1339403" cy="461665"/>
          </a:xfrm>
          <a:prstGeom prst="rect">
            <a:avLst/>
          </a:prstGeom>
          <a:noFill/>
        </p:spPr>
        <p:txBody>
          <a:bodyPr wrap="square">
            <a:spAutoFit/>
          </a:bodyPr>
          <a:lstStyle/>
          <a:p>
            <a:r>
              <a:rPr lang="fr-FR" sz="800" b="0" i="0" u="none" strike="noStrike" baseline="0" dirty="0">
                <a:solidFill>
                  <a:srgbClr val="331A41"/>
                </a:solidFill>
              </a:rPr>
              <a:t>Taux de satisfaction</a:t>
            </a:r>
          </a:p>
          <a:p>
            <a:r>
              <a:rPr lang="fr-FR" sz="1600" b="1" i="0" u="none" strike="noStrike" baseline="0" dirty="0">
                <a:solidFill>
                  <a:srgbClr val="232323"/>
                </a:solidFill>
              </a:rPr>
              <a:t>89%</a:t>
            </a:r>
            <a:endParaRPr lang="fr-FR" sz="1600" dirty="0">
              <a:solidFill>
                <a:srgbClr val="232323"/>
              </a:solidFill>
            </a:endParaRPr>
          </a:p>
        </p:txBody>
      </p:sp>
      <p:sp>
        <p:nvSpPr>
          <p:cNvPr id="32" name="ZoneTexte 31">
            <a:extLst>
              <a:ext uri="{FF2B5EF4-FFF2-40B4-BE49-F238E27FC236}">
                <a16:creationId xmlns:a16="http://schemas.microsoft.com/office/drawing/2014/main" id="{9B65356A-0D2A-192E-CA0E-0922173040AA}"/>
              </a:ext>
            </a:extLst>
          </p:cNvPr>
          <p:cNvSpPr txBox="1"/>
          <p:nvPr/>
        </p:nvSpPr>
        <p:spPr>
          <a:xfrm>
            <a:off x="3913022" y="8795478"/>
            <a:ext cx="1083990" cy="584775"/>
          </a:xfrm>
          <a:prstGeom prst="rect">
            <a:avLst/>
          </a:prstGeom>
          <a:noFill/>
        </p:spPr>
        <p:txBody>
          <a:bodyPr wrap="square">
            <a:spAutoFit/>
          </a:bodyPr>
          <a:lstStyle/>
          <a:p>
            <a:r>
              <a:rPr lang="fr-FR" sz="800" b="0" i="0" u="none" strike="noStrike" baseline="0" dirty="0">
                <a:solidFill>
                  <a:srgbClr val="331A41"/>
                </a:solidFill>
              </a:rPr>
              <a:t>Taux de présentation à l’examen</a:t>
            </a:r>
          </a:p>
          <a:p>
            <a:r>
              <a:rPr lang="fr-FR" sz="1600" b="1" dirty="0">
                <a:solidFill>
                  <a:srgbClr val="232323"/>
                </a:solidFill>
              </a:rPr>
              <a:t>100</a:t>
            </a:r>
            <a:r>
              <a:rPr lang="fr-FR" sz="1600" b="1" i="0" u="none" strike="noStrike" baseline="0" dirty="0">
                <a:solidFill>
                  <a:srgbClr val="232323"/>
                </a:solidFill>
              </a:rPr>
              <a:t>%</a:t>
            </a:r>
            <a:endParaRPr lang="fr-FR" sz="1600" dirty="0">
              <a:solidFill>
                <a:srgbClr val="232323"/>
              </a:solidFill>
            </a:endParaRPr>
          </a:p>
        </p:txBody>
      </p:sp>
      <p:sp>
        <p:nvSpPr>
          <p:cNvPr id="33" name="ZoneTexte 32">
            <a:extLst>
              <a:ext uri="{FF2B5EF4-FFF2-40B4-BE49-F238E27FC236}">
                <a16:creationId xmlns:a16="http://schemas.microsoft.com/office/drawing/2014/main" id="{1D7873A7-27FF-92A3-8972-40BD333B33BC}"/>
              </a:ext>
            </a:extLst>
          </p:cNvPr>
          <p:cNvSpPr txBox="1"/>
          <p:nvPr/>
        </p:nvSpPr>
        <p:spPr>
          <a:xfrm>
            <a:off x="5537915" y="8791350"/>
            <a:ext cx="1339403" cy="584775"/>
          </a:xfrm>
          <a:prstGeom prst="rect">
            <a:avLst/>
          </a:prstGeom>
          <a:noFill/>
        </p:spPr>
        <p:txBody>
          <a:bodyPr wrap="square">
            <a:spAutoFit/>
          </a:bodyPr>
          <a:lstStyle/>
          <a:p>
            <a:r>
              <a:rPr lang="fr-FR" sz="800" b="0" i="0" u="none" strike="noStrike" baseline="0" dirty="0">
                <a:solidFill>
                  <a:srgbClr val="331A41"/>
                </a:solidFill>
              </a:rPr>
              <a:t>Taux d’insertion dans le métier visé par la formation</a:t>
            </a:r>
          </a:p>
          <a:p>
            <a:r>
              <a:rPr lang="fr-FR" sz="1600" b="1" i="0" u="none" strike="noStrike" baseline="0" dirty="0">
                <a:solidFill>
                  <a:srgbClr val="232323"/>
                </a:solidFill>
              </a:rPr>
              <a:t>65%</a:t>
            </a:r>
            <a:endParaRPr lang="fr-FR" sz="1600" dirty="0">
              <a:solidFill>
                <a:srgbClr val="232323"/>
              </a:solidFill>
            </a:endParaRPr>
          </a:p>
        </p:txBody>
      </p:sp>
      <p:sp>
        <p:nvSpPr>
          <p:cNvPr id="34" name="ZoneTexte 33">
            <a:extLst>
              <a:ext uri="{FF2B5EF4-FFF2-40B4-BE49-F238E27FC236}">
                <a16:creationId xmlns:a16="http://schemas.microsoft.com/office/drawing/2014/main" id="{F18E55D8-2422-659D-3E8E-31F7F8E0A31B}"/>
              </a:ext>
            </a:extLst>
          </p:cNvPr>
          <p:cNvSpPr txBox="1"/>
          <p:nvPr/>
        </p:nvSpPr>
        <p:spPr>
          <a:xfrm>
            <a:off x="3913022" y="9302876"/>
            <a:ext cx="1083990" cy="461665"/>
          </a:xfrm>
          <a:prstGeom prst="rect">
            <a:avLst/>
          </a:prstGeom>
          <a:noFill/>
        </p:spPr>
        <p:txBody>
          <a:bodyPr wrap="square">
            <a:spAutoFit/>
          </a:bodyPr>
          <a:lstStyle/>
          <a:p>
            <a:r>
              <a:rPr lang="fr-FR" sz="800" b="0" i="0" u="none" strike="noStrike" baseline="0" dirty="0">
                <a:solidFill>
                  <a:srgbClr val="331A41"/>
                </a:solidFill>
              </a:rPr>
              <a:t>Taux d’insertion</a:t>
            </a:r>
          </a:p>
          <a:p>
            <a:r>
              <a:rPr lang="fr-FR" sz="1600" b="1" dirty="0">
                <a:solidFill>
                  <a:srgbClr val="232323"/>
                </a:solidFill>
              </a:rPr>
              <a:t>75</a:t>
            </a:r>
            <a:r>
              <a:rPr lang="fr-FR" sz="1600" b="1" i="0" u="none" strike="noStrike" baseline="0" dirty="0">
                <a:solidFill>
                  <a:srgbClr val="232323"/>
                </a:solidFill>
              </a:rPr>
              <a:t>%</a:t>
            </a:r>
            <a:endParaRPr lang="fr-FR" sz="1600" dirty="0">
              <a:solidFill>
                <a:srgbClr val="232323"/>
              </a:solidFill>
            </a:endParaRPr>
          </a:p>
        </p:txBody>
      </p:sp>
      <p:sp>
        <p:nvSpPr>
          <p:cNvPr id="36" name="ZoneTexte 35">
            <a:extLst>
              <a:ext uri="{FF2B5EF4-FFF2-40B4-BE49-F238E27FC236}">
                <a16:creationId xmlns:a16="http://schemas.microsoft.com/office/drawing/2014/main" id="{D7D84CBE-A94B-DBB6-D491-76F9D1FDA9F6}"/>
              </a:ext>
            </a:extLst>
          </p:cNvPr>
          <p:cNvSpPr txBox="1"/>
          <p:nvPr/>
        </p:nvSpPr>
        <p:spPr>
          <a:xfrm>
            <a:off x="3890861" y="3600467"/>
            <a:ext cx="2986457" cy="369332"/>
          </a:xfrm>
          <a:prstGeom prst="rect">
            <a:avLst/>
          </a:prstGeom>
          <a:noFill/>
        </p:spPr>
        <p:txBody>
          <a:bodyPr wrap="square">
            <a:spAutoFit/>
          </a:bodyPr>
          <a:lstStyle/>
          <a:p>
            <a:r>
              <a:rPr lang="fr-FR" sz="1800" b="1" i="0" u="none" strike="noStrike" baseline="0" dirty="0">
                <a:solidFill>
                  <a:srgbClr val="ECBA16"/>
                </a:solidFill>
                <a:latin typeface="Montserrat" panose="00000500000000000000" pitchFamily="2" charset="0"/>
              </a:rPr>
              <a:t>En bref</a:t>
            </a:r>
            <a:endParaRPr lang="fr-FR" sz="1800" b="0" i="0" u="none" strike="noStrike" baseline="0" dirty="0">
              <a:solidFill>
                <a:srgbClr val="2C0F42"/>
              </a:solidFill>
            </a:endParaRPr>
          </a:p>
        </p:txBody>
      </p:sp>
      <p:sp>
        <p:nvSpPr>
          <p:cNvPr id="40" name="ZoneTexte 39">
            <a:extLst>
              <a:ext uri="{FF2B5EF4-FFF2-40B4-BE49-F238E27FC236}">
                <a16:creationId xmlns:a16="http://schemas.microsoft.com/office/drawing/2014/main" id="{25E8F949-730B-4142-527C-AFF6F0A91356}"/>
              </a:ext>
            </a:extLst>
          </p:cNvPr>
          <p:cNvSpPr txBox="1"/>
          <p:nvPr/>
        </p:nvSpPr>
        <p:spPr>
          <a:xfrm>
            <a:off x="3897541" y="8082065"/>
            <a:ext cx="2986457" cy="369332"/>
          </a:xfrm>
          <a:prstGeom prst="rect">
            <a:avLst/>
          </a:prstGeom>
          <a:noFill/>
        </p:spPr>
        <p:txBody>
          <a:bodyPr wrap="square">
            <a:spAutoFit/>
          </a:bodyPr>
          <a:lstStyle/>
          <a:p>
            <a:r>
              <a:rPr lang="fr-FR" sz="1800" b="1" i="0" u="none" strike="noStrike" baseline="0" dirty="0">
                <a:solidFill>
                  <a:srgbClr val="ECBA16"/>
                </a:solidFill>
                <a:latin typeface="Montserrat" panose="00000500000000000000" pitchFamily="2" charset="0"/>
              </a:rPr>
              <a:t>Et en chiffres</a:t>
            </a:r>
            <a:endParaRPr lang="fr-FR" sz="1800" b="0" i="0" u="none" strike="noStrike" baseline="0" dirty="0">
              <a:solidFill>
                <a:srgbClr val="2C0F42"/>
              </a:solidFill>
            </a:endParaRPr>
          </a:p>
        </p:txBody>
      </p:sp>
      <p:pic>
        <p:nvPicPr>
          <p:cNvPr id="7" name="Image 6" descr="Une image contenant habits, personne, Visage humain, homme&#10;&#10;Le contenu généré par l’IA peut être incorrect.">
            <a:extLst>
              <a:ext uri="{FF2B5EF4-FFF2-40B4-BE49-F238E27FC236}">
                <a16:creationId xmlns:a16="http://schemas.microsoft.com/office/drawing/2014/main" id="{26714B42-3331-E39F-0556-F8F9EBA8DC43}"/>
              </a:ext>
            </a:extLst>
          </p:cNvPr>
          <p:cNvPicPr>
            <a:picLocks noChangeAspect="1"/>
          </p:cNvPicPr>
          <p:nvPr/>
        </p:nvPicPr>
        <p:blipFill>
          <a:blip r:embed="rId4" cstate="print">
            <a:extLst>
              <a:ext uri="{28A0092B-C50C-407E-A947-70E740481C1C}">
                <a14:useLocalDpi xmlns:a14="http://schemas.microsoft.com/office/drawing/2010/main" val="0"/>
              </a:ext>
            </a:extLst>
          </a:blip>
          <a:srcRect t="5255" b="24133"/>
          <a:stretch>
            <a:fillRect/>
          </a:stretch>
        </p:blipFill>
        <p:spPr>
          <a:xfrm>
            <a:off x="0" y="0"/>
            <a:ext cx="7559675" cy="3558767"/>
          </a:xfrm>
          <a:prstGeom prst="rect">
            <a:avLst/>
          </a:prstGeom>
        </p:spPr>
      </p:pic>
      <p:pic>
        <p:nvPicPr>
          <p:cNvPr id="10" name="Image 9">
            <a:extLst>
              <a:ext uri="{FF2B5EF4-FFF2-40B4-BE49-F238E27FC236}">
                <a16:creationId xmlns:a16="http://schemas.microsoft.com/office/drawing/2014/main" id="{8B656AD1-F3C6-B888-4347-EA96C0836495}"/>
              </a:ext>
            </a:extLst>
          </p:cNvPr>
          <p:cNvPicPr>
            <a:picLocks noChangeAspect="1"/>
          </p:cNvPicPr>
          <p:nvPr/>
        </p:nvPicPr>
        <p:blipFill>
          <a:blip r:embed="rId5"/>
          <a:stretch>
            <a:fillRect/>
          </a:stretch>
        </p:blipFill>
        <p:spPr>
          <a:xfrm>
            <a:off x="5188247" y="9822452"/>
            <a:ext cx="1989844" cy="827187"/>
          </a:xfrm>
          <a:prstGeom prst="rect">
            <a:avLst/>
          </a:prstGeom>
        </p:spPr>
      </p:pic>
      <p:pic>
        <p:nvPicPr>
          <p:cNvPr id="11" name="Image 10">
            <a:extLst>
              <a:ext uri="{FF2B5EF4-FFF2-40B4-BE49-F238E27FC236}">
                <a16:creationId xmlns:a16="http://schemas.microsoft.com/office/drawing/2014/main" id="{1F986E1C-B71A-3085-0E37-6068681C7C05}"/>
              </a:ext>
            </a:extLst>
          </p:cNvPr>
          <p:cNvPicPr>
            <a:picLocks noChangeAspect="1"/>
          </p:cNvPicPr>
          <p:nvPr/>
        </p:nvPicPr>
        <p:blipFill>
          <a:blip r:embed="rId6"/>
          <a:stretch>
            <a:fillRect/>
          </a:stretch>
        </p:blipFill>
        <p:spPr>
          <a:xfrm>
            <a:off x="4086917" y="9816709"/>
            <a:ext cx="764224" cy="696972"/>
          </a:xfrm>
          <a:prstGeom prst="rect">
            <a:avLst/>
          </a:prstGeom>
        </p:spPr>
      </p:pic>
      <p:pic>
        <p:nvPicPr>
          <p:cNvPr id="16" name="Image 15">
            <a:extLst>
              <a:ext uri="{FF2B5EF4-FFF2-40B4-BE49-F238E27FC236}">
                <a16:creationId xmlns:a16="http://schemas.microsoft.com/office/drawing/2014/main" id="{E0EFA250-2492-1119-F3F5-2C7CADEF131D}"/>
              </a:ext>
            </a:extLst>
          </p:cNvPr>
          <p:cNvPicPr>
            <a:picLocks noChangeAspect="1"/>
          </p:cNvPicPr>
          <p:nvPr/>
        </p:nvPicPr>
        <p:blipFill>
          <a:blip r:embed="rId7"/>
          <a:stretch>
            <a:fillRect/>
          </a:stretch>
        </p:blipFill>
        <p:spPr>
          <a:xfrm>
            <a:off x="2370795" y="9919465"/>
            <a:ext cx="1366850" cy="730174"/>
          </a:xfrm>
          <a:prstGeom prst="rect">
            <a:avLst/>
          </a:prstGeom>
        </p:spPr>
      </p:pic>
      <p:pic>
        <p:nvPicPr>
          <p:cNvPr id="20" name="Image 19">
            <a:extLst>
              <a:ext uri="{FF2B5EF4-FFF2-40B4-BE49-F238E27FC236}">
                <a16:creationId xmlns:a16="http://schemas.microsoft.com/office/drawing/2014/main" id="{B0472B98-B3E9-84F7-8654-6563C4646103}"/>
              </a:ext>
            </a:extLst>
          </p:cNvPr>
          <p:cNvPicPr>
            <a:picLocks noChangeAspect="1"/>
          </p:cNvPicPr>
          <p:nvPr/>
        </p:nvPicPr>
        <p:blipFill>
          <a:blip r:embed="rId8"/>
          <a:stretch>
            <a:fillRect/>
          </a:stretch>
        </p:blipFill>
        <p:spPr>
          <a:xfrm>
            <a:off x="1245741" y="9994434"/>
            <a:ext cx="1164956" cy="528254"/>
          </a:xfrm>
          <a:prstGeom prst="rect">
            <a:avLst/>
          </a:prstGeom>
        </p:spPr>
      </p:pic>
      <p:sp>
        <p:nvSpPr>
          <p:cNvPr id="21" name="Text Box 11">
            <a:extLst>
              <a:ext uri="{FF2B5EF4-FFF2-40B4-BE49-F238E27FC236}">
                <a16:creationId xmlns:a16="http://schemas.microsoft.com/office/drawing/2014/main" id="{985BD140-B855-32B9-ED57-50285F4B6A05}"/>
              </a:ext>
            </a:extLst>
          </p:cNvPr>
          <p:cNvSpPr txBox="1">
            <a:spLocks noChangeArrowheads="1"/>
          </p:cNvSpPr>
          <p:nvPr/>
        </p:nvSpPr>
        <p:spPr bwMode="auto">
          <a:xfrm>
            <a:off x="304706" y="7061202"/>
            <a:ext cx="2526174" cy="3338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Public</a:t>
            </a:r>
            <a:endParaRPr kumimoji="0" lang="fr-FR" altLang="fr-FR" sz="1400" b="0"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25" name="Text Box 17">
            <a:extLst>
              <a:ext uri="{FF2B5EF4-FFF2-40B4-BE49-F238E27FC236}">
                <a16:creationId xmlns:a16="http://schemas.microsoft.com/office/drawing/2014/main" id="{C74444E1-5C08-40BC-9EE0-47D21897FC99}"/>
              </a:ext>
            </a:extLst>
          </p:cNvPr>
          <p:cNvSpPr txBox="1">
            <a:spLocks noChangeArrowheads="1"/>
          </p:cNvSpPr>
          <p:nvPr/>
        </p:nvSpPr>
        <p:spPr bwMode="auto">
          <a:xfrm>
            <a:off x="304706" y="7328794"/>
            <a:ext cx="3177070" cy="25157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900" dirty="0">
                <a:solidFill>
                  <a:srgbClr val="211D1E"/>
                </a:solidFill>
              </a:rPr>
              <a:t>→ Demandeur d’emploi</a:t>
            </a:r>
            <a:endParaRPr lang="fr-FR" sz="900" b="0" i="0" u="none" strike="noStrike" baseline="0" dirty="0">
              <a:solidFill>
                <a:srgbClr val="000000"/>
              </a:solidFill>
            </a:endParaRPr>
          </a:p>
        </p:txBody>
      </p:sp>
    </p:spTree>
    <p:extLst>
      <p:ext uri="{BB962C8B-B14F-4D97-AF65-F5344CB8AC3E}">
        <p14:creationId xmlns:p14="http://schemas.microsoft.com/office/powerpoint/2010/main" val="1230215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0" y="0"/>
            <a:ext cx="7604126" cy="905742"/>
          </a:xfrm>
          <a:prstGeom prst="rect">
            <a:avLst/>
          </a:prstGeom>
          <a:solidFill>
            <a:srgbClr val="331A41"/>
          </a:solidFill>
          <a:ln>
            <a:noFill/>
          </a:ln>
          <a:effectLst/>
        </p:spPr>
        <p:txBody>
          <a:bodyPr vert="horz" wrap="square" lIns="36576" tIns="36576" rIns="36576" bIns="36576" numCol="1" anchor="t" anchorCtr="0" compatLnSpc="1">
            <a:prstTxWarp prst="textNoShape">
              <a:avLst/>
            </a:prstTxWarp>
          </a:bodyPr>
          <a:lstStyle/>
          <a:p>
            <a:endParaRPr lang="fr-FR" sz="800" dirty="0"/>
          </a:p>
        </p:txBody>
      </p:sp>
      <p:sp>
        <p:nvSpPr>
          <p:cNvPr id="8" name="ZoneTexte 7"/>
          <p:cNvSpPr txBox="1"/>
          <p:nvPr/>
        </p:nvSpPr>
        <p:spPr>
          <a:xfrm>
            <a:off x="409675" y="149996"/>
            <a:ext cx="6509780" cy="600164"/>
          </a:xfrm>
          <a:prstGeom prst="rect">
            <a:avLst/>
          </a:prstGeom>
          <a:noFill/>
        </p:spPr>
        <p:txBody>
          <a:bodyPr wrap="square" rtlCol="0" anchor="ctr" anchorCtr="0">
            <a:spAutoFit/>
          </a:bodyPr>
          <a:lstStyle/>
          <a:p>
            <a:pPr algn="ctr"/>
            <a:endParaRPr lang="fr-FR" sz="1100" baseline="30000" dirty="0">
              <a:solidFill>
                <a:srgbClr val="2B2D74"/>
              </a:solidFill>
            </a:endParaRPr>
          </a:p>
          <a:p>
            <a:pPr algn="ctr"/>
            <a:r>
              <a:rPr lang="fr-FR" sz="1100" baseline="30000" dirty="0">
                <a:solidFill>
                  <a:schemeClr val="bg1"/>
                </a:solidFill>
              </a:rPr>
              <a:t>Dans le cadre du CTDCO</a:t>
            </a:r>
            <a:r>
              <a:rPr lang="fr-FR" sz="1100" dirty="0">
                <a:solidFill>
                  <a:schemeClr val="bg1"/>
                </a:solidFill>
              </a:rPr>
              <a:t> </a:t>
            </a:r>
            <a:r>
              <a:rPr lang="fr-FR" sz="1100" baseline="30000" dirty="0">
                <a:solidFill>
                  <a:schemeClr val="bg1"/>
                </a:solidFill>
              </a:rPr>
              <a:t>(Comité Territorial de Développement des Compétences et de l’Orientation), la Région Grand Est, ses partenaires de l’emploi, de l’insertion et les branches professionnelles établissent un diagnostic territorial des besoins en compétences du territoire pour répondre aux besoins des entreprises et permettre aux demandeurs d’emploi un retour à l’emploi efficace. L’action de formation décrite sur cette fiche s’inscrit dans cette démarche.</a:t>
            </a:r>
          </a:p>
        </p:txBody>
      </p:sp>
      <p:sp>
        <p:nvSpPr>
          <p:cNvPr id="20" name="Text Box 17"/>
          <p:cNvSpPr txBox="1">
            <a:spLocks noChangeArrowheads="1"/>
          </p:cNvSpPr>
          <p:nvPr/>
        </p:nvSpPr>
        <p:spPr bwMode="auto">
          <a:xfrm>
            <a:off x="388128" y="1937836"/>
            <a:ext cx="3148001" cy="162238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1000" b="1" i="0" u="none" strike="noStrike" baseline="0" dirty="0">
                <a:solidFill>
                  <a:srgbClr val="000000"/>
                </a:solidFill>
              </a:rPr>
              <a:t>Expertise métier </a:t>
            </a:r>
          </a:p>
          <a:p>
            <a:endParaRPr kumimoji="0" lang="fr-FR" altLang="fr-FR" sz="1000" b="1" cap="none" normalizeH="0" dirty="0">
              <a:ln>
                <a:noFill/>
              </a:ln>
              <a:solidFill>
                <a:srgbClr val="2C0F42"/>
              </a:solidFill>
              <a:effectLst/>
            </a:endParaRPr>
          </a:p>
          <a:p>
            <a:r>
              <a:rPr lang="fr-FR" sz="1000" b="0" i="0" u="none" strike="noStrike" baseline="0" dirty="0">
                <a:solidFill>
                  <a:srgbClr val="2C0F42"/>
                </a:solidFill>
              </a:rPr>
              <a:t>→ </a:t>
            </a:r>
            <a:r>
              <a:rPr lang="fr-FR" sz="1000" b="0" i="0" u="none" strike="noStrike" baseline="0" dirty="0"/>
              <a:t>L'action publique locale</a:t>
            </a:r>
          </a:p>
          <a:p>
            <a:r>
              <a:rPr lang="fr-FR" sz="1000" b="0" i="0" u="none" strike="noStrike" baseline="0" dirty="0"/>
              <a:t>→ Les enjeux de la communication territoriale</a:t>
            </a:r>
          </a:p>
          <a:p>
            <a:r>
              <a:rPr lang="fr-FR" sz="1000" b="0" i="0" u="none" strike="noStrike" baseline="0" dirty="0"/>
              <a:t>→ Gestion de la population</a:t>
            </a:r>
          </a:p>
          <a:p>
            <a:r>
              <a:rPr lang="fr-FR" sz="1000" b="0" i="0" u="none" strike="noStrike" baseline="0" dirty="0"/>
              <a:t>→ </a:t>
            </a:r>
            <a:r>
              <a:rPr lang="fr-FR" sz="1000" dirty="0"/>
              <a:t>Gestion comptable et financière </a:t>
            </a:r>
          </a:p>
          <a:p>
            <a:r>
              <a:rPr lang="fr-FR" sz="1000" b="0" i="0" u="none" strike="noStrike" baseline="0" dirty="0"/>
              <a:t>→ Statut et gestion des personnels de la fonction publique territoriale</a:t>
            </a:r>
          </a:p>
          <a:p>
            <a:r>
              <a:rPr kumimoji="0" lang="fr-FR" altLang="fr-FR" sz="1000" b="0" i="0" u="none" strike="noStrike" cap="none" normalizeH="0" baseline="0" dirty="0">
                <a:ln>
                  <a:noFill/>
                </a:ln>
                <a:effectLst/>
              </a:rPr>
              <a:t>→ Marches publics, Urbanisme, </a:t>
            </a:r>
            <a:r>
              <a:rPr lang="fr-FR" altLang="fr-FR" sz="1000" dirty="0"/>
              <a:t>A</a:t>
            </a:r>
            <a:r>
              <a:rPr kumimoji="0" lang="fr-FR" altLang="fr-FR" sz="1000" b="0" i="0" u="none" strike="noStrike" cap="none" normalizeH="0" baseline="0" dirty="0">
                <a:ln>
                  <a:noFill/>
                </a:ln>
                <a:effectLst/>
              </a:rPr>
              <a:t>gence postale</a:t>
            </a:r>
          </a:p>
          <a:p>
            <a:endParaRPr kumimoji="0" lang="fr-FR" altLang="fr-FR" sz="1000" b="0" i="0" u="none" strike="noStrike" cap="none" normalizeH="0" baseline="0" dirty="0">
              <a:ln>
                <a:noFill/>
              </a:ln>
              <a:solidFill>
                <a:srgbClr val="2B2D74"/>
              </a:solidFill>
              <a:effectLst/>
            </a:endParaRPr>
          </a:p>
        </p:txBody>
      </p:sp>
      <p:sp>
        <p:nvSpPr>
          <p:cNvPr id="21" name="Text Box 17"/>
          <p:cNvSpPr txBox="1">
            <a:spLocks noChangeArrowheads="1"/>
          </p:cNvSpPr>
          <p:nvPr/>
        </p:nvSpPr>
        <p:spPr bwMode="auto">
          <a:xfrm>
            <a:off x="476153" y="7283849"/>
            <a:ext cx="3136057" cy="14701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900" b="0" i="0" u="sng" strike="noStrike" baseline="0" dirty="0">
                <a:solidFill>
                  <a:srgbClr val="000000"/>
                </a:solidFill>
              </a:rPr>
              <a:t>Evaluation tout au long de la formation : </a:t>
            </a:r>
          </a:p>
          <a:p>
            <a:endParaRPr lang="fr-FR" sz="900" b="0" i="0" u="sng" strike="noStrike" baseline="0" dirty="0"/>
          </a:p>
          <a:p>
            <a:r>
              <a:rPr lang="fr-FR" sz="900" b="0" i="0" u="none" strike="noStrike" baseline="0" dirty="0"/>
              <a:t>→ </a:t>
            </a:r>
            <a:r>
              <a:rPr kumimoji="0" lang="fr-FR" altLang="fr-FR" sz="900" b="0" i="0" u="none" strike="noStrike" cap="none" normalizeH="0" baseline="0" dirty="0">
                <a:ln>
                  <a:noFill/>
                </a:ln>
                <a:effectLst/>
              </a:rPr>
              <a:t>Evaluations diagnostiques, Evaluations en cours de formation par compétence (ECF) et Epreuve de synthèse (examen)</a:t>
            </a:r>
          </a:p>
          <a:p>
            <a:r>
              <a:rPr lang="fr-FR" sz="900" dirty="0"/>
              <a:t>→ </a:t>
            </a:r>
            <a:r>
              <a:rPr kumimoji="0" lang="fr-FR" altLang="fr-FR" sz="900" b="0" i="0" u="none" strike="noStrike" cap="none" normalizeH="0" baseline="0" dirty="0">
                <a:ln>
                  <a:noFill/>
                </a:ln>
                <a:effectLst/>
              </a:rPr>
              <a:t>Mise en situation professionnelle </a:t>
            </a:r>
          </a:p>
          <a:p>
            <a:r>
              <a:rPr kumimoji="0" lang="fr-FR" altLang="fr-FR" sz="900" b="0" i="0" u="none" strike="noStrike" cap="none" normalizeH="0" baseline="0" dirty="0">
                <a:ln>
                  <a:noFill/>
                </a:ln>
                <a:effectLst/>
              </a:rPr>
              <a:t>Le candidat réalise une épreuve écrite et une épreuve orale</a:t>
            </a:r>
          </a:p>
          <a:p>
            <a:r>
              <a:rPr lang="fr-FR" sz="900" dirty="0"/>
              <a:t>→ </a:t>
            </a:r>
            <a:r>
              <a:rPr kumimoji="0" lang="fr-FR" altLang="fr-FR" sz="900" b="0" i="0" u="none" strike="noStrike" cap="none" normalizeH="0" baseline="0" dirty="0">
                <a:ln>
                  <a:noFill/>
                </a:ln>
                <a:effectLst/>
              </a:rPr>
              <a:t>Entretien technique</a:t>
            </a:r>
          </a:p>
          <a:p>
            <a:r>
              <a:rPr kumimoji="0" lang="fr-FR" altLang="fr-FR" sz="900" b="0" i="0" u="none" strike="noStrike" cap="none" normalizeH="0" baseline="0" dirty="0">
                <a:ln>
                  <a:noFill/>
                </a:ln>
                <a:effectLst/>
              </a:rPr>
              <a:t>Le jury questionne le candidat</a:t>
            </a:r>
          </a:p>
        </p:txBody>
      </p:sp>
      <p:sp>
        <p:nvSpPr>
          <p:cNvPr id="12" name="Rectangle 11"/>
          <p:cNvSpPr/>
          <p:nvPr/>
        </p:nvSpPr>
        <p:spPr>
          <a:xfrm>
            <a:off x="3999772" y="8578544"/>
            <a:ext cx="3081607" cy="338554"/>
          </a:xfrm>
          <a:prstGeom prst="rect">
            <a:avLst/>
          </a:prstGeom>
        </p:spPr>
        <p:txBody>
          <a:bodyPr wrap="square">
            <a:spAutoFit/>
          </a:bodyPr>
          <a:lstStyle/>
          <a:p>
            <a:r>
              <a:rPr lang="fr-FR" sz="800" dirty="0">
                <a:solidFill>
                  <a:srgbClr val="331A41"/>
                </a:solidFill>
                <a:latin typeface="Calibri" panose="020F0502020204030204" pitchFamily="34" charset="0"/>
                <a:ea typeface="Calibri" panose="020F0502020204030204" pitchFamily="34" charset="0"/>
              </a:rPr>
              <a:t>N.B. : pour les demandeurs d’emploi les frais pédagogiques sont entièrement pris en charge par la Région Grand Est.</a:t>
            </a:r>
            <a:endParaRPr lang="fr-FR" sz="800" dirty="0">
              <a:solidFill>
                <a:srgbClr val="331A41"/>
              </a:solidFill>
            </a:endParaRPr>
          </a:p>
        </p:txBody>
      </p:sp>
      <p:sp>
        <p:nvSpPr>
          <p:cNvPr id="4" name="Text Box 7"/>
          <p:cNvSpPr txBox="1">
            <a:spLocks noChangeArrowheads="1"/>
          </p:cNvSpPr>
          <p:nvPr/>
        </p:nvSpPr>
        <p:spPr bwMode="auto">
          <a:xfrm>
            <a:off x="448952" y="1657349"/>
            <a:ext cx="465448" cy="208725"/>
          </a:xfrm>
          <a:prstGeom prst="rect">
            <a:avLst/>
          </a:prstGeom>
          <a:solidFill>
            <a:srgbClr val="331A41"/>
          </a:solidFill>
          <a:ln>
            <a:noFill/>
          </a:ln>
          <a:effec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BLOC 1</a:t>
            </a:r>
            <a:endParaRPr kumimoji="0" lang="fr-FR" altLang="fr-FR" sz="8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pic>
        <p:nvPicPr>
          <p:cNvPr id="13"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0576" y="7057971"/>
            <a:ext cx="1035604" cy="581995"/>
          </a:xfrm>
          <a:prstGeom prst="rect">
            <a:avLst/>
          </a:prstGeom>
        </p:spPr>
      </p:pic>
      <p:sp>
        <p:nvSpPr>
          <p:cNvPr id="9" name="Text Box 11">
            <a:extLst>
              <a:ext uri="{FF2B5EF4-FFF2-40B4-BE49-F238E27FC236}">
                <a16:creationId xmlns:a16="http://schemas.microsoft.com/office/drawing/2014/main" id="{8A7FDEF0-C341-2F4B-732E-951DC3AE7899}"/>
              </a:ext>
            </a:extLst>
          </p:cNvPr>
          <p:cNvSpPr txBox="1">
            <a:spLocks noChangeArrowheads="1"/>
          </p:cNvSpPr>
          <p:nvPr/>
        </p:nvSpPr>
        <p:spPr bwMode="auto">
          <a:xfrm>
            <a:off x="409674" y="1033046"/>
            <a:ext cx="2526174" cy="52681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Programme </a:t>
            </a:r>
            <a:b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br>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et</a:t>
            </a:r>
            <a:r>
              <a:rPr lang="fr-FR" sz="1400" b="1" dirty="0">
                <a:solidFill>
                  <a:srgbClr val="2C0F42"/>
                </a:solidFill>
                <a:latin typeface="Tahoma" panose="020B0604030504040204" pitchFamily="34" charset="0"/>
                <a:ea typeface="Tahoma" panose="020B0604030504040204" pitchFamily="34" charset="0"/>
                <a:cs typeface="Tahoma" panose="020B0604030504040204" pitchFamily="34" charset="0"/>
              </a:rPr>
              <a:t> </a:t>
            </a:r>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compétences visées </a:t>
            </a:r>
            <a:endParaRPr kumimoji="0" lang="fr-FR" altLang="fr-FR" sz="1400" b="0"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4" name="Text Box 17">
            <a:extLst>
              <a:ext uri="{FF2B5EF4-FFF2-40B4-BE49-F238E27FC236}">
                <a16:creationId xmlns:a16="http://schemas.microsoft.com/office/drawing/2014/main" id="{705D9219-13B6-6B1D-E5A8-1056F7AED9FD}"/>
              </a:ext>
            </a:extLst>
          </p:cNvPr>
          <p:cNvSpPr txBox="1">
            <a:spLocks noChangeArrowheads="1"/>
          </p:cNvSpPr>
          <p:nvPr/>
        </p:nvSpPr>
        <p:spPr bwMode="auto">
          <a:xfrm>
            <a:off x="409675" y="3869537"/>
            <a:ext cx="3148000" cy="14961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900" b="1" i="0" u="none" strike="noStrike" baseline="0" dirty="0">
                <a:solidFill>
                  <a:srgbClr val="000000"/>
                </a:solidFill>
              </a:rPr>
              <a:t>Assister une équipe dans la communication des informations et l'organisation des activités</a:t>
            </a:r>
          </a:p>
          <a:p>
            <a:endParaRPr kumimoji="0" lang="fr-FR" altLang="fr-FR" sz="900" b="1" cap="none" normalizeH="0" dirty="0">
              <a:ln>
                <a:noFill/>
              </a:ln>
              <a:effectLst/>
            </a:endParaRPr>
          </a:p>
          <a:p>
            <a:pPr algn="l"/>
            <a:r>
              <a:rPr lang="fr-FR" sz="900" b="0" i="0" u="none" strike="noStrike" baseline="0" dirty="0"/>
              <a:t>→ Produire des documents professionnels courants</a:t>
            </a:r>
          </a:p>
          <a:p>
            <a:r>
              <a:rPr lang="fr-FR" sz="900" dirty="0"/>
              <a:t>→ </a:t>
            </a:r>
            <a:r>
              <a:rPr lang="fr-FR" sz="900" b="0" i="0" u="none" strike="noStrike" baseline="0" dirty="0"/>
              <a:t>Communiquer des informations par écrit</a:t>
            </a:r>
          </a:p>
          <a:p>
            <a:r>
              <a:rPr lang="fr-FR" sz="900" dirty="0"/>
              <a:t>→ </a:t>
            </a:r>
            <a:r>
              <a:rPr lang="fr-FR" sz="900" b="0" i="0" u="none" strike="noStrike" baseline="0" dirty="0"/>
              <a:t>Assurer la traçabilité et la conservation des informations</a:t>
            </a:r>
          </a:p>
          <a:p>
            <a:r>
              <a:rPr lang="fr-FR" sz="900" dirty="0"/>
              <a:t>→ </a:t>
            </a:r>
            <a:r>
              <a:rPr lang="fr-FR" sz="900" b="0" i="0" u="none" strike="noStrike" baseline="0" dirty="0"/>
              <a:t>Accueillir un visiteur et transmettre des informations oralement</a:t>
            </a:r>
          </a:p>
          <a:p>
            <a:r>
              <a:rPr lang="fr-FR" sz="900" dirty="0"/>
              <a:t>→ </a:t>
            </a:r>
            <a:r>
              <a:rPr lang="fr-FR" sz="900" b="0" i="0" u="none" strike="noStrike" baseline="0" dirty="0"/>
              <a:t>Planifier et organiser les activités de l'équipe</a:t>
            </a:r>
            <a:endParaRPr kumimoji="0" lang="fr-FR" altLang="fr-FR" sz="900" b="0" i="0" u="none" strike="noStrike" cap="none" normalizeH="0" baseline="0" dirty="0">
              <a:ln>
                <a:noFill/>
              </a:ln>
              <a:effectLst/>
            </a:endParaRPr>
          </a:p>
        </p:txBody>
      </p:sp>
      <p:sp>
        <p:nvSpPr>
          <p:cNvPr id="15" name="Text Box 7">
            <a:extLst>
              <a:ext uri="{FF2B5EF4-FFF2-40B4-BE49-F238E27FC236}">
                <a16:creationId xmlns:a16="http://schemas.microsoft.com/office/drawing/2014/main" id="{97BF0A40-CD28-6D08-F7B5-74E2294AD835}"/>
              </a:ext>
            </a:extLst>
          </p:cNvPr>
          <p:cNvSpPr txBox="1">
            <a:spLocks noChangeArrowheads="1"/>
          </p:cNvSpPr>
          <p:nvPr/>
        </p:nvSpPr>
        <p:spPr bwMode="auto">
          <a:xfrm>
            <a:off x="448952" y="3505828"/>
            <a:ext cx="465448" cy="208725"/>
          </a:xfrm>
          <a:prstGeom prst="rect">
            <a:avLst/>
          </a:prstGeom>
          <a:solidFill>
            <a:srgbClr val="331A41"/>
          </a:solidFill>
          <a:ln>
            <a:noFill/>
          </a:ln>
          <a:effec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BLOC 2</a:t>
            </a:r>
            <a:endParaRPr kumimoji="0" lang="fr-FR" altLang="fr-FR" sz="8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9" name="Text Box 17">
            <a:extLst>
              <a:ext uri="{FF2B5EF4-FFF2-40B4-BE49-F238E27FC236}">
                <a16:creationId xmlns:a16="http://schemas.microsoft.com/office/drawing/2014/main" id="{DBE960BE-5530-7D1D-91AB-C8AEE65CF649}"/>
              </a:ext>
            </a:extLst>
          </p:cNvPr>
          <p:cNvSpPr txBox="1">
            <a:spLocks noChangeArrowheads="1"/>
          </p:cNvSpPr>
          <p:nvPr/>
        </p:nvSpPr>
        <p:spPr bwMode="auto">
          <a:xfrm>
            <a:off x="388128" y="5660099"/>
            <a:ext cx="3047900" cy="2488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l"/>
            <a:r>
              <a:rPr lang="fr-FR" sz="900" b="0" i="0" u="none" strike="noStrike" baseline="0" dirty="0">
                <a:solidFill>
                  <a:srgbClr val="211D1E"/>
                </a:solidFill>
              </a:rPr>
              <a:t>→ Retour vers l</a:t>
            </a:r>
            <a:r>
              <a:rPr lang="fr-FR" sz="900" b="0" i="0" u="none" strike="noStrike" baseline="0" dirty="0">
                <a:solidFill>
                  <a:srgbClr val="000000"/>
                </a:solidFill>
              </a:rPr>
              <a:t>’Emploi </a:t>
            </a:r>
          </a:p>
          <a:p>
            <a:endParaRPr kumimoji="0" lang="fr-FR" altLang="fr-FR" sz="900" b="0" i="0" u="none" strike="noStrike" cap="none" normalizeH="0" baseline="0" dirty="0">
              <a:ln>
                <a:noFill/>
              </a:ln>
              <a:solidFill>
                <a:srgbClr val="2B2D74"/>
              </a:solidFill>
              <a:effectLst/>
            </a:endParaRPr>
          </a:p>
        </p:txBody>
      </p:sp>
      <p:sp>
        <p:nvSpPr>
          <p:cNvPr id="24" name="Text Box 7">
            <a:extLst>
              <a:ext uri="{FF2B5EF4-FFF2-40B4-BE49-F238E27FC236}">
                <a16:creationId xmlns:a16="http://schemas.microsoft.com/office/drawing/2014/main" id="{B6D97268-F3CF-97A9-C643-F88A5AD8E1E6}"/>
              </a:ext>
            </a:extLst>
          </p:cNvPr>
          <p:cNvSpPr txBox="1">
            <a:spLocks noChangeArrowheads="1"/>
          </p:cNvSpPr>
          <p:nvPr/>
        </p:nvSpPr>
        <p:spPr bwMode="auto">
          <a:xfrm>
            <a:off x="448961" y="5340920"/>
            <a:ext cx="1625071" cy="208725"/>
          </a:xfrm>
          <a:prstGeom prst="rect">
            <a:avLst/>
          </a:prstGeom>
          <a:solidFill>
            <a:srgbClr val="331A41"/>
          </a:solidFill>
          <a:ln>
            <a:noFill/>
          </a:ln>
          <a:effec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COMPETENCES TRANSVERSES</a:t>
            </a:r>
            <a:endParaRPr kumimoji="0" lang="fr-FR" altLang="fr-FR" sz="9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28" name="Text Box 17">
            <a:extLst>
              <a:ext uri="{FF2B5EF4-FFF2-40B4-BE49-F238E27FC236}">
                <a16:creationId xmlns:a16="http://schemas.microsoft.com/office/drawing/2014/main" id="{185F1DD7-0E43-B72B-EEF9-997D2E39EB2B}"/>
              </a:ext>
            </a:extLst>
          </p:cNvPr>
          <p:cNvSpPr txBox="1">
            <a:spLocks noChangeArrowheads="1"/>
          </p:cNvSpPr>
          <p:nvPr/>
        </p:nvSpPr>
        <p:spPr bwMode="auto">
          <a:xfrm>
            <a:off x="388128" y="6284771"/>
            <a:ext cx="3047900" cy="3641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l"/>
            <a:r>
              <a:rPr lang="fr-FR" sz="900" b="0" i="0" u="none" strike="noStrike" baseline="0" dirty="0">
                <a:solidFill>
                  <a:srgbClr val="211D1E"/>
                </a:solidFill>
              </a:rPr>
              <a:t>→ Intervention du service certification </a:t>
            </a:r>
          </a:p>
          <a:p>
            <a:r>
              <a:rPr lang="fr-FR" sz="900" dirty="0">
                <a:solidFill>
                  <a:srgbClr val="211D1E"/>
                </a:solidFill>
              </a:rPr>
              <a:t>→ </a:t>
            </a:r>
            <a:r>
              <a:rPr lang="fr-FR" sz="900" b="0" i="0" u="none" strike="noStrike" baseline="0" dirty="0">
                <a:solidFill>
                  <a:srgbClr val="000000"/>
                </a:solidFill>
              </a:rPr>
              <a:t>Préparer les écrits et l’oral demandé par le titre professionnel </a:t>
            </a:r>
          </a:p>
          <a:p>
            <a:endParaRPr kumimoji="0" lang="fr-FR" altLang="fr-FR" sz="900" b="0" i="0" u="none" strike="noStrike" cap="none" normalizeH="0" baseline="0" dirty="0">
              <a:ln>
                <a:noFill/>
              </a:ln>
              <a:solidFill>
                <a:srgbClr val="2B2D74"/>
              </a:solidFill>
              <a:effectLst/>
            </a:endParaRPr>
          </a:p>
        </p:txBody>
      </p:sp>
      <p:sp>
        <p:nvSpPr>
          <p:cNvPr id="29" name="Text Box 7">
            <a:extLst>
              <a:ext uri="{FF2B5EF4-FFF2-40B4-BE49-F238E27FC236}">
                <a16:creationId xmlns:a16="http://schemas.microsoft.com/office/drawing/2014/main" id="{B5645FCE-412C-45CD-3F9F-CBAF81E56AC5}"/>
              </a:ext>
            </a:extLst>
          </p:cNvPr>
          <p:cNvSpPr txBox="1">
            <a:spLocks noChangeArrowheads="1"/>
          </p:cNvSpPr>
          <p:nvPr/>
        </p:nvSpPr>
        <p:spPr bwMode="auto">
          <a:xfrm>
            <a:off x="448952" y="5959318"/>
            <a:ext cx="1952405" cy="208725"/>
          </a:xfrm>
          <a:prstGeom prst="rect">
            <a:avLst/>
          </a:prstGeom>
          <a:solidFill>
            <a:srgbClr val="331A41"/>
          </a:solidFill>
          <a:ln>
            <a:noFill/>
          </a:ln>
          <a:effec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PREPARATION A LA CERTIFICATION</a:t>
            </a:r>
            <a:endParaRPr kumimoji="0" lang="fr-FR" altLang="fr-FR" sz="9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33" name="Text Box 11">
            <a:extLst>
              <a:ext uri="{FF2B5EF4-FFF2-40B4-BE49-F238E27FC236}">
                <a16:creationId xmlns:a16="http://schemas.microsoft.com/office/drawing/2014/main" id="{7B52E878-2D73-317F-03EC-4024A2E47A47}"/>
              </a:ext>
            </a:extLst>
          </p:cNvPr>
          <p:cNvSpPr txBox="1">
            <a:spLocks noChangeArrowheads="1"/>
          </p:cNvSpPr>
          <p:nvPr/>
        </p:nvSpPr>
        <p:spPr bwMode="auto">
          <a:xfrm>
            <a:off x="476154" y="6996094"/>
            <a:ext cx="2444062" cy="20511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Évaluations</a:t>
            </a:r>
            <a:endParaRPr kumimoji="0" lang="fr-FR" altLang="fr-FR" sz="1400" b="0"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35" name="Text Box 17">
            <a:extLst>
              <a:ext uri="{FF2B5EF4-FFF2-40B4-BE49-F238E27FC236}">
                <a16:creationId xmlns:a16="http://schemas.microsoft.com/office/drawing/2014/main" id="{0FD21DBA-C1F8-5FBB-4889-0C41983DAB5C}"/>
              </a:ext>
            </a:extLst>
          </p:cNvPr>
          <p:cNvSpPr txBox="1">
            <a:spLocks noChangeArrowheads="1"/>
          </p:cNvSpPr>
          <p:nvPr/>
        </p:nvSpPr>
        <p:spPr bwMode="auto">
          <a:xfrm>
            <a:off x="3903891" y="1371973"/>
            <a:ext cx="3128278" cy="172991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900" b="1" i="0" u="none" strike="noStrike" baseline="0" dirty="0">
                <a:solidFill>
                  <a:srgbClr val="211D1E"/>
                </a:solidFill>
              </a:rPr>
              <a:t>Validation totale : </a:t>
            </a:r>
            <a:endParaRPr lang="fr-FR" sz="900" b="0" i="0" u="none" strike="noStrike" baseline="0" dirty="0">
              <a:solidFill>
                <a:srgbClr val="211D1E"/>
              </a:solidFill>
            </a:endParaRPr>
          </a:p>
          <a:p>
            <a:r>
              <a:rPr lang="fr-FR" sz="900" b="0" i="0" u="none" strike="noStrike" baseline="0" dirty="0">
                <a:solidFill>
                  <a:srgbClr val="211D1E"/>
                </a:solidFill>
              </a:rPr>
              <a:t>Titre professionnel de niveau 4 (BAC) </a:t>
            </a:r>
          </a:p>
          <a:p>
            <a:r>
              <a:rPr lang="fr-FR" sz="900" b="0" i="0" u="none" strike="noStrike" baseline="0" dirty="0">
                <a:solidFill>
                  <a:srgbClr val="211D1E"/>
                </a:solidFill>
              </a:rPr>
              <a:t>Code RNCP : 36804, enregistré au Répertoire National de Certifications Professionnelles</a:t>
            </a:r>
          </a:p>
          <a:p>
            <a:r>
              <a:rPr lang="fr-FR" sz="900" b="0" i="0" u="none" strike="noStrike" baseline="0" dirty="0">
                <a:solidFill>
                  <a:srgbClr val="211D1E"/>
                </a:solidFill>
              </a:rPr>
              <a:t>Certificateur : DREETS Grand Est</a:t>
            </a:r>
          </a:p>
          <a:p>
            <a:r>
              <a:rPr lang="fr-FR" sz="900" b="0" i="0" u="none" strike="noStrike" baseline="0" dirty="0">
                <a:solidFill>
                  <a:srgbClr val="211D1E"/>
                </a:solidFill>
              </a:rPr>
              <a:t>Date d’échéance de l’enregistrement : 01/09/2025 (Prorogation de 6 mois) </a:t>
            </a:r>
          </a:p>
          <a:p>
            <a:endParaRPr kumimoji="0" lang="fr-FR" altLang="fr-FR" sz="900" cap="none" normalizeH="0" dirty="0">
              <a:ln>
                <a:noFill/>
              </a:ln>
              <a:solidFill>
                <a:srgbClr val="211D1E"/>
              </a:solidFill>
              <a:effectLst/>
            </a:endParaRPr>
          </a:p>
          <a:p>
            <a:r>
              <a:rPr lang="fr-FR" sz="900" b="1" i="0" u="none" strike="noStrike" baseline="0" dirty="0">
                <a:solidFill>
                  <a:srgbClr val="211D1E"/>
                </a:solidFill>
              </a:rPr>
              <a:t>Validation partielle :</a:t>
            </a:r>
            <a:br>
              <a:rPr lang="fr-FR" sz="900" b="1" i="0" u="none" strike="noStrike" baseline="0" dirty="0">
                <a:solidFill>
                  <a:srgbClr val="211D1E"/>
                </a:solidFill>
              </a:rPr>
            </a:br>
            <a:r>
              <a:rPr lang="fr-FR" sz="900" b="0" i="0" u="none" strike="noStrike" baseline="0" dirty="0">
                <a:solidFill>
                  <a:srgbClr val="211D1E"/>
                </a:solidFill>
              </a:rPr>
              <a:t>Les blocs de compétences peuvent être acquis indépendamment.</a:t>
            </a:r>
          </a:p>
          <a:p>
            <a:endParaRPr lang="fr-FR" sz="900" b="0" i="0" u="none" strike="noStrike" baseline="0" dirty="0">
              <a:solidFill>
                <a:srgbClr val="211D1E"/>
              </a:solidFill>
            </a:endParaRPr>
          </a:p>
          <a:p>
            <a:r>
              <a:rPr lang="fr-FR" sz="900" b="1" i="0" u="none" strike="noStrike" baseline="0" dirty="0">
                <a:solidFill>
                  <a:srgbClr val="211D1E"/>
                </a:solidFill>
              </a:rPr>
              <a:t>Equivalence : </a:t>
            </a:r>
            <a:endParaRPr lang="fr-FR" sz="900" b="0" i="0" u="none" strike="noStrike" baseline="0" dirty="0">
              <a:solidFill>
                <a:srgbClr val="211D1E"/>
              </a:solidFill>
            </a:endParaRPr>
          </a:p>
          <a:p>
            <a:r>
              <a:rPr lang="fr-FR" sz="900" b="0" i="0" u="none" strike="noStrike" baseline="0" dirty="0">
                <a:solidFill>
                  <a:srgbClr val="211D1E"/>
                </a:solidFill>
              </a:rPr>
              <a:t>Equivalences: Niveau 4 (Bac) </a:t>
            </a:r>
          </a:p>
          <a:p>
            <a:r>
              <a:rPr lang="fr-FR" sz="900" b="0" i="0" u="none" strike="noStrike" baseline="0" dirty="0">
                <a:solidFill>
                  <a:srgbClr val="211D1E"/>
                </a:solidFill>
              </a:rPr>
              <a:t>RNCP193 - Secrétaire assistant (Ancien référentiel)</a:t>
            </a:r>
          </a:p>
        </p:txBody>
      </p:sp>
      <p:sp>
        <p:nvSpPr>
          <p:cNvPr id="37" name="Text Box 11">
            <a:extLst>
              <a:ext uri="{FF2B5EF4-FFF2-40B4-BE49-F238E27FC236}">
                <a16:creationId xmlns:a16="http://schemas.microsoft.com/office/drawing/2014/main" id="{1E41029E-921F-0405-93D9-3011730C7F97}"/>
              </a:ext>
            </a:extLst>
          </p:cNvPr>
          <p:cNvSpPr txBox="1">
            <a:spLocks noChangeArrowheads="1"/>
          </p:cNvSpPr>
          <p:nvPr/>
        </p:nvSpPr>
        <p:spPr bwMode="auto">
          <a:xfrm>
            <a:off x="3972315" y="995419"/>
            <a:ext cx="2880966" cy="20511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Validation de la formation</a:t>
            </a:r>
            <a:endParaRPr kumimoji="0" lang="fr-FR" altLang="fr-FR" sz="1400" b="0"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38" name="Text Box 17">
            <a:extLst>
              <a:ext uri="{FF2B5EF4-FFF2-40B4-BE49-F238E27FC236}">
                <a16:creationId xmlns:a16="http://schemas.microsoft.com/office/drawing/2014/main" id="{486976E1-A0E5-8A3E-05A1-BEA5BD1642D0}"/>
              </a:ext>
            </a:extLst>
          </p:cNvPr>
          <p:cNvSpPr txBox="1">
            <a:spLocks noChangeArrowheads="1"/>
          </p:cNvSpPr>
          <p:nvPr/>
        </p:nvSpPr>
        <p:spPr bwMode="auto">
          <a:xfrm>
            <a:off x="3961432" y="4124944"/>
            <a:ext cx="3293485" cy="75693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900" b="0" i="0" u="none" strike="noStrike" baseline="0" dirty="0">
                <a:solidFill>
                  <a:srgbClr val="211D1E"/>
                </a:solidFill>
              </a:rPr>
              <a:t>Poursuite d’études possible sur le CCP 2 pour obtenir le titre par capitalisation.</a:t>
            </a:r>
          </a:p>
          <a:p>
            <a:r>
              <a:rPr lang="fr-FR" sz="900" b="0" i="0" u="none" strike="noStrike" baseline="0" dirty="0">
                <a:solidFill>
                  <a:srgbClr val="211D1E"/>
                </a:solidFill>
              </a:rPr>
              <a:t>Formation complémentaire permettant d'atteindre le niveau 5 (BTS/DUT) Assistant de direction (RNCP34143)</a:t>
            </a:r>
          </a:p>
          <a:p>
            <a:r>
              <a:rPr lang="fr-FR" sz="900" b="0" i="0" u="none" strike="noStrike" baseline="0" dirty="0">
                <a:solidFill>
                  <a:srgbClr val="211D1E"/>
                </a:solidFill>
              </a:rPr>
              <a:t>Passage du concours de la fonction publique</a:t>
            </a:r>
          </a:p>
        </p:txBody>
      </p:sp>
      <p:sp>
        <p:nvSpPr>
          <p:cNvPr id="40" name="Text Box 11">
            <a:extLst>
              <a:ext uri="{FF2B5EF4-FFF2-40B4-BE49-F238E27FC236}">
                <a16:creationId xmlns:a16="http://schemas.microsoft.com/office/drawing/2014/main" id="{3020D9C6-E88F-437A-452C-50E1726934FB}"/>
              </a:ext>
            </a:extLst>
          </p:cNvPr>
          <p:cNvSpPr txBox="1">
            <a:spLocks noChangeArrowheads="1"/>
          </p:cNvSpPr>
          <p:nvPr/>
        </p:nvSpPr>
        <p:spPr bwMode="auto">
          <a:xfrm>
            <a:off x="3961432" y="3470756"/>
            <a:ext cx="3070738" cy="48759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Passerelle et </a:t>
            </a:r>
          </a:p>
          <a:p>
            <a:pPr marL="0" marR="0" lvl="0" indent="0" algn="l" defTabSz="914400" rtl="0" eaLnBrk="0" fontAlgn="base" latinLnBrk="0" hangingPunct="0">
              <a:lnSpc>
                <a:spcPct val="100000"/>
              </a:lnSpc>
              <a:spcBef>
                <a:spcPct val="0"/>
              </a:spcBef>
              <a:spcAft>
                <a:spcPct val="0"/>
              </a:spcAft>
              <a:buClrTx/>
              <a:buSzTx/>
              <a:buFontTx/>
              <a:buNone/>
              <a:tabLst/>
            </a:pPr>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poursuite d’études</a:t>
            </a:r>
            <a:endParaRPr kumimoji="0" lang="fr-FR" altLang="fr-FR" sz="1400" b="0"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41" name="Text Box 17">
            <a:extLst>
              <a:ext uri="{FF2B5EF4-FFF2-40B4-BE49-F238E27FC236}">
                <a16:creationId xmlns:a16="http://schemas.microsoft.com/office/drawing/2014/main" id="{FD49858D-3968-CCAE-6579-94A6CDC8F072}"/>
              </a:ext>
            </a:extLst>
          </p:cNvPr>
          <p:cNvSpPr txBox="1">
            <a:spLocks noChangeArrowheads="1"/>
          </p:cNvSpPr>
          <p:nvPr/>
        </p:nvSpPr>
        <p:spPr bwMode="auto">
          <a:xfrm>
            <a:off x="3981786" y="5383514"/>
            <a:ext cx="3152472" cy="128554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fr-FR" sz="900" b="0" i="0" u="none" strike="noStrike" baseline="0" dirty="0">
                <a:solidFill>
                  <a:srgbClr val="211D1E"/>
                </a:solidFill>
              </a:rPr>
              <a:t>→</a:t>
            </a:r>
            <a:r>
              <a:rPr lang="fr-FR" sz="900" b="0" i="0" u="none" strike="noStrike" baseline="0" dirty="0">
                <a:solidFill>
                  <a:srgbClr val="000000"/>
                </a:solidFill>
              </a:rPr>
              <a:t> Secrétaire</a:t>
            </a:r>
          </a:p>
          <a:p>
            <a:r>
              <a:rPr lang="fr-FR" sz="900" dirty="0">
                <a:solidFill>
                  <a:srgbClr val="211D1E"/>
                </a:solidFill>
              </a:rPr>
              <a:t>→ </a:t>
            </a:r>
            <a:r>
              <a:rPr lang="fr-FR" sz="900" b="0" i="0" u="none" strike="noStrike" baseline="0" dirty="0">
                <a:solidFill>
                  <a:srgbClr val="000000"/>
                </a:solidFill>
              </a:rPr>
              <a:t>Secrétaire administratif</a:t>
            </a:r>
          </a:p>
          <a:p>
            <a:r>
              <a:rPr lang="fr-FR" sz="900" dirty="0">
                <a:solidFill>
                  <a:srgbClr val="211D1E"/>
                </a:solidFill>
              </a:rPr>
              <a:t>→ </a:t>
            </a:r>
            <a:r>
              <a:rPr lang="fr-FR" sz="900" b="0" i="0" u="none" strike="noStrike" baseline="0" dirty="0">
                <a:solidFill>
                  <a:srgbClr val="000000"/>
                </a:solidFill>
              </a:rPr>
              <a:t>Secrétaire polyvalent</a:t>
            </a:r>
          </a:p>
          <a:p>
            <a:r>
              <a:rPr lang="fr-FR" sz="900" dirty="0">
                <a:solidFill>
                  <a:srgbClr val="211D1E"/>
                </a:solidFill>
              </a:rPr>
              <a:t>→</a:t>
            </a:r>
            <a:r>
              <a:rPr lang="fr-FR" sz="900" dirty="0">
                <a:solidFill>
                  <a:srgbClr val="000000"/>
                </a:solidFill>
              </a:rPr>
              <a:t> Assistant </a:t>
            </a:r>
            <a:r>
              <a:rPr lang="fr-FR" sz="900" b="0" i="0" u="none" strike="noStrike" baseline="0" dirty="0">
                <a:solidFill>
                  <a:srgbClr val="000000"/>
                </a:solidFill>
              </a:rPr>
              <a:t>administratif</a:t>
            </a:r>
          </a:p>
          <a:p>
            <a:r>
              <a:rPr lang="fr-FR" sz="900" dirty="0">
                <a:solidFill>
                  <a:srgbClr val="211D1E"/>
                </a:solidFill>
              </a:rPr>
              <a:t>→</a:t>
            </a:r>
            <a:r>
              <a:rPr lang="fr-FR" sz="900" dirty="0">
                <a:solidFill>
                  <a:srgbClr val="000000"/>
                </a:solidFill>
              </a:rPr>
              <a:t> Assistant </a:t>
            </a:r>
            <a:r>
              <a:rPr lang="fr-FR" sz="900" b="0" i="0" u="none" strike="noStrike" baseline="0" dirty="0">
                <a:solidFill>
                  <a:srgbClr val="000000"/>
                </a:solidFill>
              </a:rPr>
              <a:t>d'équipe</a:t>
            </a:r>
          </a:p>
          <a:p>
            <a:r>
              <a:rPr lang="fr-FR" sz="900" dirty="0">
                <a:solidFill>
                  <a:srgbClr val="211D1E"/>
                </a:solidFill>
              </a:rPr>
              <a:t>→</a:t>
            </a:r>
            <a:r>
              <a:rPr lang="fr-FR" sz="900" dirty="0">
                <a:solidFill>
                  <a:srgbClr val="000000"/>
                </a:solidFill>
              </a:rPr>
              <a:t> Assistant </a:t>
            </a:r>
            <a:r>
              <a:rPr lang="fr-FR" sz="900" b="0" i="0" u="none" strike="noStrike" baseline="0" dirty="0">
                <a:solidFill>
                  <a:srgbClr val="000000"/>
                </a:solidFill>
              </a:rPr>
              <a:t>d'entreprise</a:t>
            </a:r>
          </a:p>
          <a:p>
            <a:r>
              <a:rPr lang="fr-FR" sz="900" b="1" i="0" u="none" strike="noStrike" baseline="0" dirty="0">
                <a:solidFill>
                  <a:srgbClr val="000000"/>
                </a:solidFill>
              </a:rPr>
              <a:t>Equivalences </a:t>
            </a:r>
            <a:r>
              <a:rPr lang="fr-FR" sz="900" b="0" i="0" u="none" strike="noStrike" baseline="0" dirty="0">
                <a:solidFill>
                  <a:srgbClr val="000000"/>
                </a:solidFill>
              </a:rPr>
              <a:t>: Niveau 4 (Bac) </a:t>
            </a:r>
          </a:p>
          <a:p>
            <a:r>
              <a:rPr lang="fr-FR" sz="900" dirty="0">
                <a:solidFill>
                  <a:srgbClr val="211D1E"/>
                </a:solidFill>
              </a:rPr>
              <a:t>→</a:t>
            </a:r>
            <a:r>
              <a:rPr lang="fr-FR" sz="900" dirty="0">
                <a:solidFill>
                  <a:srgbClr val="000000"/>
                </a:solidFill>
              </a:rPr>
              <a:t> RNCP193 </a:t>
            </a:r>
            <a:r>
              <a:rPr lang="fr-FR" sz="900" b="0" i="0" u="none" strike="noStrike" baseline="0" dirty="0">
                <a:solidFill>
                  <a:srgbClr val="000000"/>
                </a:solidFill>
              </a:rPr>
              <a:t>- Secrétaire assistant (Ancien référentiel)</a:t>
            </a:r>
          </a:p>
        </p:txBody>
      </p:sp>
      <p:sp>
        <p:nvSpPr>
          <p:cNvPr id="42" name="Text Box 11">
            <a:extLst>
              <a:ext uri="{FF2B5EF4-FFF2-40B4-BE49-F238E27FC236}">
                <a16:creationId xmlns:a16="http://schemas.microsoft.com/office/drawing/2014/main" id="{FD0641B5-6646-5B54-A572-D969643D91D0}"/>
              </a:ext>
            </a:extLst>
          </p:cNvPr>
          <p:cNvSpPr txBox="1">
            <a:spLocks noChangeArrowheads="1"/>
          </p:cNvSpPr>
          <p:nvPr/>
        </p:nvSpPr>
        <p:spPr bwMode="auto">
          <a:xfrm>
            <a:off x="3972315" y="4986171"/>
            <a:ext cx="2428990" cy="20511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sz="1400" b="1" i="0" u="none" strike="noStrike" baseline="0" dirty="0">
                <a:solidFill>
                  <a:srgbClr val="2C0F42"/>
                </a:solidFill>
                <a:latin typeface="Tahoma" panose="020B0604030504040204" pitchFamily="34" charset="0"/>
                <a:ea typeface="Tahoma" panose="020B0604030504040204" pitchFamily="34" charset="0"/>
                <a:cs typeface="Tahoma" panose="020B0604030504040204" pitchFamily="34" charset="0"/>
              </a:rPr>
              <a:t>Les débouchés</a:t>
            </a:r>
            <a:endParaRPr kumimoji="0" lang="fr-FR" altLang="fr-FR" sz="1400" b="0" i="0" u="none" strike="noStrike" cap="none" normalizeH="0" baseline="0" dirty="0">
              <a:ln>
                <a:noFill/>
              </a:ln>
              <a:solidFill>
                <a:srgbClr val="2B2D74"/>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47" name="Rectangle 2">
            <a:extLst>
              <a:ext uri="{FF2B5EF4-FFF2-40B4-BE49-F238E27FC236}">
                <a16:creationId xmlns:a16="http://schemas.microsoft.com/office/drawing/2014/main" id="{0ED014FB-9751-BE1C-B6A2-C8D01E56D0B0}"/>
              </a:ext>
            </a:extLst>
          </p:cNvPr>
          <p:cNvSpPr>
            <a:spLocks noChangeArrowheads="1"/>
          </p:cNvSpPr>
          <p:nvPr/>
        </p:nvSpPr>
        <p:spPr bwMode="auto">
          <a:xfrm>
            <a:off x="-1" y="9677507"/>
            <a:ext cx="7559675" cy="1016773"/>
          </a:xfrm>
          <a:prstGeom prst="rect">
            <a:avLst/>
          </a:prstGeom>
          <a:solidFill>
            <a:srgbClr val="331A41"/>
          </a:solidFill>
          <a:ln>
            <a:noFill/>
          </a:ln>
          <a:effectLst/>
        </p:spPr>
        <p:txBody>
          <a:bodyPr vert="horz" wrap="square" lIns="36576" tIns="36576" rIns="36576" bIns="36576" numCol="1" anchor="t" anchorCtr="0" compatLnSpc="1">
            <a:prstTxWarp prst="textNoShape">
              <a:avLst/>
            </a:prstTxWarp>
          </a:bodyPr>
          <a:lstStyle/>
          <a:p>
            <a:endParaRPr lang="fr-FR" sz="800" dirty="0"/>
          </a:p>
        </p:txBody>
      </p:sp>
      <p:sp>
        <p:nvSpPr>
          <p:cNvPr id="49" name="ZoneTexte 48">
            <a:extLst>
              <a:ext uri="{FF2B5EF4-FFF2-40B4-BE49-F238E27FC236}">
                <a16:creationId xmlns:a16="http://schemas.microsoft.com/office/drawing/2014/main" id="{AC60E6E4-9F39-299A-E495-1032B67BC738}"/>
              </a:ext>
            </a:extLst>
          </p:cNvPr>
          <p:cNvSpPr txBox="1"/>
          <p:nvPr/>
        </p:nvSpPr>
        <p:spPr>
          <a:xfrm>
            <a:off x="2337307" y="9903459"/>
            <a:ext cx="2612379" cy="553998"/>
          </a:xfrm>
          <a:prstGeom prst="rect">
            <a:avLst/>
          </a:prstGeom>
          <a:noFill/>
        </p:spPr>
        <p:txBody>
          <a:bodyPr wrap="square">
            <a:spAutoFit/>
          </a:bodyPr>
          <a:lstStyle/>
          <a:p>
            <a:r>
              <a:rPr lang="fr-FR" sz="1000" b="1" i="0" u="none" strike="noStrike" baseline="0" dirty="0">
                <a:solidFill>
                  <a:srgbClr val="FFFFFF"/>
                </a:solidFill>
              </a:rPr>
              <a:t>Sébastie</a:t>
            </a:r>
            <a:r>
              <a:rPr lang="fr-FR" sz="1000" b="1" dirty="0">
                <a:solidFill>
                  <a:srgbClr val="FFFFFF"/>
                </a:solidFill>
              </a:rPr>
              <a:t>n TRICHOT</a:t>
            </a:r>
            <a:endParaRPr lang="fr-FR" sz="1000" b="1" i="0" u="none" strike="noStrike" baseline="0" dirty="0">
              <a:solidFill>
                <a:srgbClr val="FFFFFF"/>
              </a:solidFill>
            </a:endParaRPr>
          </a:p>
          <a:p>
            <a:r>
              <a:rPr lang="fr-FR" sz="1000" b="1" i="0" u="none" strike="noStrike" baseline="0" dirty="0">
                <a:solidFill>
                  <a:srgbClr val="FFFFFF"/>
                </a:solidFill>
              </a:rPr>
              <a:t>Coordinatrice pédagogique</a:t>
            </a:r>
            <a:endParaRPr lang="fr-FR" sz="1000" b="0" i="0" u="none" strike="noStrike" baseline="0" dirty="0">
              <a:solidFill>
                <a:srgbClr val="FFFFFF"/>
              </a:solidFill>
            </a:endParaRPr>
          </a:p>
          <a:p>
            <a:r>
              <a:rPr lang="fr-FR" sz="1000" dirty="0">
                <a:solidFill>
                  <a:srgbClr val="FFFFFF"/>
                </a:solidFill>
              </a:rPr>
              <a:t>sebastien.trichot</a:t>
            </a:r>
            <a:r>
              <a:rPr lang="fr-FR" sz="1000" b="0" i="0" u="none" strike="noStrike" baseline="0" dirty="0">
                <a:solidFill>
                  <a:srgbClr val="FFFFFF"/>
                </a:solidFill>
              </a:rPr>
              <a:t>@yschools.fr / 03 25 71 22 22</a:t>
            </a:r>
            <a:endParaRPr lang="fr-FR" sz="1000" dirty="0"/>
          </a:p>
        </p:txBody>
      </p:sp>
      <p:sp>
        <p:nvSpPr>
          <p:cNvPr id="51" name="ZoneTexte 50">
            <a:extLst>
              <a:ext uri="{FF2B5EF4-FFF2-40B4-BE49-F238E27FC236}">
                <a16:creationId xmlns:a16="http://schemas.microsoft.com/office/drawing/2014/main" id="{F1BEF181-8C6B-B763-141D-AB2E58CF6617}"/>
              </a:ext>
            </a:extLst>
          </p:cNvPr>
          <p:cNvSpPr txBox="1"/>
          <p:nvPr/>
        </p:nvSpPr>
        <p:spPr>
          <a:xfrm>
            <a:off x="5232237" y="9881476"/>
            <a:ext cx="2196351" cy="553998"/>
          </a:xfrm>
          <a:prstGeom prst="rect">
            <a:avLst/>
          </a:prstGeom>
          <a:noFill/>
        </p:spPr>
        <p:txBody>
          <a:bodyPr wrap="square">
            <a:spAutoFit/>
          </a:bodyPr>
          <a:lstStyle/>
          <a:p>
            <a:r>
              <a:rPr lang="fr-FR" sz="1000" b="0" i="0" u="none" strike="noStrike" baseline="0" dirty="0">
                <a:solidFill>
                  <a:srgbClr val="FFFFFF"/>
                </a:solidFill>
              </a:rPr>
              <a:t>Retrouvez toutes nos formations sur </a:t>
            </a:r>
            <a:endParaRPr lang="fr-FR" sz="1000" dirty="0"/>
          </a:p>
          <a:p>
            <a:endParaRPr lang="fr-FR" sz="1000" b="1" dirty="0">
              <a:solidFill>
                <a:srgbClr val="FFFFFF"/>
              </a:solidFill>
            </a:endParaRPr>
          </a:p>
          <a:p>
            <a:r>
              <a:rPr lang="fr-FR" sz="1000" b="1" i="0" u="none" strike="noStrike" baseline="0" dirty="0">
                <a:solidFill>
                  <a:srgbClr val="FFFFFF"/>
                </a:solidFill>
              </a:rPr>
              <a:t>pfep.yschools.fr</a:t>
            </a:r>
            <a:endParaRPr lang="fr-FR" sz="1000" b="0" i="0" u="none" strike="noStrike" baseline="0" dirty="0">
              <a:solidFill>
                <a:srgbClr val="FFFFFF"/>
              </a:solidFill>
            </a:endParaRPr>
          </a:p>
        </p:txBody>
      </p:sp>
      <p:pic>
        <p:nvPicPr>
          <p:cNvPr id="53" name="Image 52" descr="Une image contenant texte, Police, logo, Graphique&#10;&#10;Le contenu généré par l’IA peut être incorrect.">
            <a:extLst>
              <a:ext uri="{FF2B5EF4-FFF2-40B4-BE49-F238E27FC236}">
                <a16:creationId xmlns:a16="http://schemas.microsoft.com/office/drawing/2014/main" id="{E2291D3E-FEA7-5CAA-6F6C-2128F32654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7505" y="9941110"/>
            <a:ext cx="1184533" cy="571030"/>
          </a:xfrm>
          <a:prstGeom prst="rect">
            <a:avLst/>
          </a:prstGeom>
        </p:spPr>
      </p:pic>
      <p:sp>
        <p:nvSpPr>
          <p:cNvPr id="54" name="Rectangle 53">
            <a:extLst>
              <a:ext uri="{FF2B5EF4-FFF2-40B4-BE49-F238E27FC236}">
                <a16:creationId xmlns:a16="http://schemas.microsoft.com/office/drawing/2014/main" id="{30F6CB7B-663A-9785-4BC0-F04E715CDD24}"/>
              </a:ext>
            </a:extLst>
          </p:cNvPr>
          <p:cNvSpPr/>
          <p:nvPr/>
        </p:nvSpPr>
        <p:spPr>
          <a:xfrm>
            <a:off x="2051173" y="9777624"/>
            <a:ext cx="45719" cy="81653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5" name="Rectangle 54">
            <a:extLst>
              <a:ext uri="{FF2B5EF4-FFF2-40B4-BE49-F238E27FC236}">
                <a16:creationId xmlns:a16="http://schemas.microsoft.com/office/drawing/2014/main" id="{0A525F16-E99D-8F56-9A66-B1A8256B00E3}"/>
              </a:ext>
            </a:extLst>
          </p:cNvPr>
          <p:cNvSpPr/>
          <p:nvPr/>
        </p:nvSpPr>
        <p:spPr>
          <a:xfrm>
            <a:off x="5145962" y="9779372"/>
            <a:ext cx="45719" cy="81653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pic>
        <p:nvPicPr>
          <p:cNvPr id="18" name="Image 17">
            <a:extLst>
              <a:ext uri="{FF2B5EF4-FFF2-40B4-BE49-F238E27FC236}">
                <a16:creationId xmlns:a16="http://schemas.microsoft.com/office/drawing/2014/main" id="{9C1530E5-6D07-EE8E-F5FD-8FA7A99AE648}"/>
              </a:ext>
            </a:extLst>
          </p:cNvPr>
          <p:cNvPicPr>
            <a:picLocks noChangeAspect="1"/>
          </p:cNvPicPr>
          <p:nvPr/>
        </p:nvPicPr>
        <p:blipFill>
          <a:blip r:embed="rId4"/>
          <a:stretch>
            <a:fillRect/>
          </a:stretch>
        </p:blipFill>
        <p:spPr>
          <a:xfrm>
            <a:off x="4022167" y="6889223"/>
            <a:ext cx="1474634" cy="1472200"/>
          </a:xfrm>
          <a:prstGeom prst="rect">
            <a:avLst/>
          </a:prstGeom>
        </p:spPr>
      </p:pic>
      <p:sp>
        <p:nvSpPr>
          <p:cNvPr id="22" name="ZoneTexte 21">
            <a:extLst>
              <a:ext uri="{FF2B5EF4-FFF2-40B4-BE49-F238E27FC236}">
                <a16:creationId xmlns:a16="http://schemas.microsoft.com/office/drawing/2014/main" id="{0CBEDEB9-D817-3D2F-86D3-37EB57B80558}"/>
              </a:ext>
            </a:extLst>
          </p:cNvPr>
          <p:cNvSpPr txBox="1"/>
          <p:nvPr/>
        </p:nvSpPr>
        <p:spPr>
          <a:xfrm>
            <a:off x="6514635" y="9446675"/>
            <a:ext cx="1035069" cy="230832"/>
          </a:xfrm>
          <a:prstGeom prst="rect">
            <a:avLst/>
          </a:prstGeom>
          <a:noFill/>
        </p:spPr>
        <p:txBody>
          <a:bodyPr wrap="square" rtlCol="0">
            <a:spAutoFit/>
          </a:bodyPr>
          <a:lstStyle/>
          <a:p>
            <a:r>
              <a:rPr lang="fr-FR" sz="900" i="1" dirty="0">
                <a:solidFill>
                  <a:schemeClr val="tx1">
                    <a:lumMod val="65000"/>
                    <a:lumOff val="35000"/>
                  </a:schemeClr>
                </a:solidFill>
              </a:rPr>
              <a:t>MAJ_ Juin 2025</a:t>
            </a:r>
            <a:endParaRPr lang="fr-FR" i="1" dirty="0">
              <a:solidFill>
                <a:schemeClr val="tx1">
                  <a:lumMod val="65000"/>
                  <a:lumOff val="35000"/>
                </a:schemeClr>
              </a:solidFill>
            </a:endParaRPr>
          </a:p>
        </p:txBody>
      </p:sp>
    </p:spTree>
    <p:extLst>
      <p:ext uri="{BB962C8B-B14F-4D97-AF65-F5344CB8AC3E}">
        <p14:creationId xmlns:p14="http://schemas.microsoft.com/office/powerpoint/2010/main" val="370732707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ceb7eb9-948c-450a-8200-c0a1d548a2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158204ED7402A4D825C491994FB1DD7" ma:contentTypeVersion="17" ma:contentTypeDescription="Crée un document." ma:contentTypeScope="" ma:versionID="af5614297cae158e7e48b6d9df2b6838">
  <xsd:schema xmlns:xsd="http://www.w3.org/2001/XMLSchema" xmlns:xs="http://www.w3.org/2001/XMLSchema" xmlns:p="http://schemas.microsoft.com/office/2006/metadata/properties" xmlns:ns3="6ceb7eb9-948c-450a-8200-c0a1d548a2dd" xmlns:ns4="7ffcdd59-4f25-4b6c-b02c-a694f96d84ee" targetNamespace="http://schemas.microsoft.com/office/2006/metadata/properties" ma:root="true" ma:fieldsID="8beefae5d1815bd4e0f3c68a8ea2df2c" ns3:_="" ns4:_="">
    <xsd:import namespace="6ceb7eb9-948c-450a-8200-c0a1d548a2dd"/>
    <xsd:import namespace="7ffcdd59-4f25-4b6c-b02c-a694f96d84e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EventHashCode" minOccurs="0"/>
                <xsd:element ref="ns3:MediaServiceGenerationTime"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eb7eb9-948c-450a-8200-c0a1d548a2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ffcdd59-4f25-4b6c-b02c-a694f96d84ee"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element name="SharingHintHash" ma:index="18"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7C7B5A8-5439-4F3F-B19F-299299373B00}">
  <ds:schemaRefs>
    <ds:schemaRef ds:uri="6ceb7eb9-948c-450a-8200-c0a1d548a2dd"/>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ffcdd59-4f25-4b6c-b02c-a694f96d84ee"/>
    <ds:schemaRef ds:uri="http://www.w3.org/XML/1998/namespace"/>
    <ds:schemaRef ds:uri="http://purl.org/dc/dcmitype/"/>
  </ds:schemaRefs>
</ds:datastoreItem>
</file>

<file path=customXml/itemProps2.xml><?xml version="1.0" encoding="utf-8"?>
<ds:datastoreItem xmlns:ds="http://schemas.openxmlformats.org/officeDocument/2006/customXml" ds:itemID="{D4FC18A8-5C48-458E-B4FA-FD09E6A28A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eb7eb9-948c-450a-8200-c0a1d548a2dd"/>
    <ds:schemaRef ds:uri="7ffcdd59-4f25-4b6c-b02c-a694f96d84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1F6A1E-84AC-44C8-BF34-3D6734B7CB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6662</TotalTime>
  <Words>876</Words>
  <Application>Microsoft Office PowerPoint</Application>
  <PresentationFormat>Personnalisé</PresentationFormat>
  <Paragraphs>126</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Montserrat</vt:lpstr>
      <vt:lpstr>Tahoma</vt:lpstr>
      <vt:lpstr>Thème Office</vt:lpstr>
      <vt:lpstr>Présentation PowerPoint</vt:lpstr>
      <vt:lpstr>Présentation PowerPoint</vt:lpstr>
    </vt:vector>
  </TitlesOfParts>
  <Company>Région Grand 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GUTH Sarah</dc:creator>
  <cp:lastModifiedBy>TRICHOT Sébastien</cp:lastModifiedBy>
  <cp:revision>73</cp:revision>
  <cp:lastPrinted>2025-07-03T10:01:57Z</cp:lastPrinted>
  <dcterms:created xsi:type="dcterms:W3CDTF">2022-06-14T15:29:56Z</dcterms:created>
  <dcterms:modified xsi:type="dcterms:W3CDTF">2025-07-03T13:38:54Z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0x0101006158204ED7402A4D825C491994FB1DD7</vt:lpwstr>
  </property>
</Properties>
</file>